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0" roundtripDataSignature="AMtx7mjuJPprkdmKLrcRc8GH+cj2ayHW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AE80CD-4FCE-430F-A722-BEE183541F0F}">
  <a:tblStyle styleId="{F8AE80CD-4FCE-430F-A722-BEE183541F0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00234A3-CC3E-44C4-95F0-076A360112A6}" styleName="Table_1">
    <a:wholeTbl>
      <a:tcTxStyle b="off" i="off">
        <a:font>
          <a:latin typeface="Cambria"/>
          <a:ea typeface="Cambria"/>
          <a:cs typeface="Cambr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Cambria"/>
          <a:ea typeface="Cambria"/>
          <a:cs typeface="Cambria"/>
        </a:font>
        <a:schemeClr val="lt1"/>
      </a:tcTxStyle>
      <a:tcStyle>
        <a:fill>
          <a:solidFill>
            <a:schemeClr val="accent1"/>
          </a:solidFill>
        </a:fill>
      </a:tcStyle>
    </a:lastCol>
    <a:firstCol>
      <a:tcTxStyle b="on" i="off">
        <a:font>
          <a:latin typeface="Cambria"/>
          <a:ea typeface="Cambria"/>
          <a:cs typeface="Cambria"/>
        </a:font>
        <a:schemeClr val="lt1"/>
      </a:tcTxStyle>
      <a:tcStyle>
        <a:fill>
          <a:solidFill>
            <a:schemeClr val="accent1"/>
          </a:solidFill>
        </a:fill>
      </a:tcStyle>
    </a:firstCol>
    <a:lastRow>
      <a:tcTxStyle b="on" i="off">
        <a:font>
          <a:latin typeface="Cambria"/>
          <a:ea typeface="Cambria"/>
          <a:cs typeface="Cambr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mbria"/>
          <a:ea typeface="Cambria"/>
          <a:cs typeface="Cambr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ople.com/food/general-mills-gold-medal-unbleached-flour-recall/" TargetMode="External"/><Relationship Id="rId3" Type="http://schemas.openxmlformats.org/officeDocument/2006/relationships/hyperlink" Target="https://people.com/food/general-mills-gold-medal-unbleached-flour-recall/" TargetMode="External"/><Relationship Id="rId4" Type="http://schemas.openxmlformats.org/officeDocument/2006/relationships/hyperlink" Target="http://www.generalmills.com/flour" TargetMode="External"/><Relationship Id="rId5" Type="http://schemas.openxmlformats.org/officeDocument/2006/relationships/hyperlink" Target="https://www.fsis.usda.gov/wps/portal/fsis/topics/recalls-and-public-health-alerts/recall-case-archive/archive/2019/recall-002-2019-releas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usebeautiful.com/shopping/g22037587/best-homegoods-in-every-state/" TargetMode="External"/><Relationship Id="rId3" Type="http://schemas.openxmlformats.org/officeDocument/2006/relationships/hyperlink" Target="https://www.housebeautiful.com/shopping/best-stores/g22826261/tj-maxx-halloween-pillows/" TargetMode="External"/><Relationship Id="rId4" Type="http://schemas.openxmlformats.org/officeDocument/2006/relationships/hyperlink" Target="https://www.cpsc.gov/Recalls/2018/TJX-Recalls-Barstools-Due-to-Fall-Hazard-Sold-at-HomeGoods-Marshalls-and-TJ-Maxx-Stores" TargetMode="External"/><Relationship Id="rId5" Type="http://schemas.openxmlformats.org/officeDocument/2006/relationships/hyperlink" Target="https://www.cpsc.gov/" TargetMode="External"/><Relationship Id="rId6" Type="http://schemas.openxmlformats.org/officeDocument/2006/relationships/hyperlink" Target="https://www.cpsc.gov/Recalls/2018/jimco-recalls-bistro-chairs-due-to-fall-hazard" TargetMode="External"/><Relationship Id="rId7" Type="http://schemas.openxmlformats.org/officeDocument/2006/relationships/hyperlink" Target="https://www.cpsc.gov/Recalls/2018/TJX-Recalls-Barstools-Due-to-Fall-Hazard-Sold-at-HomeGoods-Marshalls-and-TJ-Maxx-Stores" TargetMode="External"/><Relationship Id="rId8" Type="http://schemas.openxmlformats.org/officeDocument/2006/relationships/hyperlink" Target="https://www.cpsc.gov/Recalls/2018/jimco-recalls-bistro-chairs-due-to-fall-hazar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psc.gov/Recalls/2018/Kidde-Recalls-Dual-Sensor-Smoke-Alarms-Due-to-Risk-of-Failure-to-Alert-Consumers-to-a-Fire" TargetMode="External"/><Relationship Id="rId3" Type="http://schemas.openxmlformats.org/officeDocument/2006/relationships/hyperlink" Target="https://go.redirectingat.com/?id=74968X1525078&amp;xs=1&amp;url=https://www.homedepot.com/&amp;sref=https://www.goodhousekeeping.com/home-products/a19514962/kidde-smoke-alarm-recall/" TargetMode="External"/><Relationship Id="rId4" Type="http://schemas.openxmlformats.org/officeDocument/2006/relationships/hyperlink" Target="https://go.redirectingat.com/?id=74968X1525078&amp;xs=1&amp;url=http://www.walmart.com&amp;sref=https://www.goodhousekeeping.com/home-products/a19514962/kidde-smoke-alarm-recall/" TargetMode="External"/><Relationship Id="rId9" Type="http://schemas.openxmlformats.org/officeDocument/2006/relationships/hyperlink" Target="mailto:recall@pkpny.com" TargetMode="External"/><Relationship Id="rId5" Type="http://schemas.openxmlformats.org/officeDocument/2006/relationships/hyperlink" Target="http://www.amazon.com/?tag=goodhousekeeping_auto-append-20&amp;ascsubtag=%5bartid%7C10055.a.19514962%5bsrc%7C%5bch%7C%5blt%7C" TargetMode="External"/><Relationship Id="rId6" Type="http://schemas.openxmlformats.org/officeDocument/2006/relationships/hyperlink" Target="https://www.cpsc.gov/Recalls/2018/sharper-image-and-frigidaire-mandoline-slicers-recalled-by-premier-kitchen-products-due" TargetMode="External"/><Relationship Id="rId7" Type="http://schemas.openxmlformats.org/officeDocument/2006/relationships/hyperlink" Target="https://www.cpsc.gov/Recalls/2018/sharper-image-and-frigidaire-mandoline-slicers-recalled-by-premier-kitchen-products-due" TargetMode="External"/><Relationship Id="rId8" Type="http://schemas.openxmlformats.org/officeDocument/2006/relationships/hyperlink" Target="https://www.pkp-recall.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redirectingat.com/?id=74968X1525078&amp;xs=1&amp;url=https://www.ikea.com/us/en/about_ikea/newsitem/071118_recall-IKEA-LURVIG-water-dispenser&amp;sref=https://www.goodhousekeeping.com/life/pets/a22140367/ikea-lurvig-pet-water-dispenser-recall/" TargetMode="External"/><Relationship Id="rId3" Type="http://schemas.openxmlformats.org/officeDocument/2006/relationships/hyperlink" Target="https://www.goodhousekeeping.com/life/money/a36008/secrets-of-shopping-at-ikea/"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lytribune24.com/2019/11/15/key-emerging-trends-in-cryocooler/"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14" name="Google Shape;514;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General Mills is issuing a recall on 5 pound bags of Gold Medal Unbleached Flour that have a "better if used by" date of April 20, 2020. As</a:t>
            </a:r>
            <a:r>
              <a:rPr b="0" i="0" lang="en-US" sz="1110" u="sng" strike="noStrike">
                <a:solidFill>
                  <a:schemeClr val="dk1"/>
                </a:solidFill>
                <a:latin typeface="Calibri"/>
                <a:ea typeface="Calibri"/>
                <a:cs typeface="Calibri"/>
                <a:sym typeface="Calibri"/>
                <a:hlinkClick r:id="rId2">
                  <a:extLst>
                    <a:ext uri="{A12FA001-AC4F-418D-AE19-62706E023703}">
                      <ahyp:hlinkClr val="tx"/>
                    </a:ext>
                  </a:extLst>
                </a:hlinkClick>
              </a:rPr>
              <a:t> </a:t>
            </a:r>
            <a:r>
              <a:rPr b="0" i="1" lang="en-US" sz="1110" u="sng" strike="noStrike">
                <a:solidFill>
                  <a:schemeClr val="dk1"/>
                </a:solidFill>
                <a:latin typeface="Calibri"/>
                <a:ea typeface="Calibri"/>
                <a:cs typeface="Calibri"/>
                <a:sym typeface="Calibri"/>
                <a:hlinkClick r:id="rId3">
                  <a:extLst>
                    <a:ext uri="{A12FA001-AC4F-418D-AE19-62706E023703}">
                      <ahyp:hlinkClr val="tx"/>
                    </a:ext>
                  </a:extLst>
                </a:hlinkClick>
              </a:rPr>
              <a:t>People</a:t>
            </a:r>
            <a:r>
              <a:rPr b="0" i="0" lang="en-US" sz="1110">
                <a:solidFill>
                  <a:schemeClr val="dk1"/>
                </a:solidFill>
                <a:latin typeface="Calibri"/>
                <a:ea typeface="Calibri"/>
                <a:cs typeface="Calibri"/>
                <a:sym typeface="Calibri"/>
              </a:rPr>
              <a:t> reports, there was a potential presence of salmonella contamination during a sampling of the bags of flour. All other types of Gold Medal Flour are not affected by this recall.</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Salmonella can cause fever, diarrhea, nausea, vomiting, and abdominal pain, but the bacteria is killed by heat through baking, frying, sautéing, or boiling products. General Mills issued a </a:t>
            </a:r>
            <a:r>
              <a:rPr b="0" i="0" lang="en-US" sz="1110" u="sng" strike="noStrike">
                <a:solidFill>
                  <a:schemeClr val="dk1"/>
                </a:solidFill>
                <a:latin typeface="Calibri"/>
                <a:ea typeface="Calibri"/>
                <a:cs typeface="Calibri"/>
                <a:sym typeface="Calibri"/>
                <a:hlinkClick r:id="rId4">
                  <a:extLst>
                    <a:ext uri="{A12FA001-AC4F-418D-AE19-62706E023703}">
                      <ahyp:hlinkClr val="tx"/>
                    </a:ext>
                  </a:extLst>
                </a:hlinkClick>
              </a:rPr>
              <a:t>statement</a:t>
            </a:r>
            <a:r>
              <a:rPr b="0" i="0" lang="en-US" sz="1110">
                <a:solidFill>
                  <a:schemeClr val="dk1"/>
                </a:solidFill>
                <a:latin typeface="Calibri"/>
                <a:ea typeface="Calibri"/>
                <a:cs typeface="Calibri"/>
                <a:sym typeface="Calibri"/>
              </a:rPr>
              <a:t> reminded consumers not to eat anything containing raw flour.</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"Food safety is our top priority, and though we have not had any confirmed illnesses, we are voluntarily recalling this specific lot of Gold Medal Unbleached Flour to prevent potential illnesses," said Jim Murphy, president of the General Mills Meals and Baking Division. "This recall does not involve any other flour products, and we are continuing to educate consumers that flour is not a ‘ready to eat’ ingredient. Anything you make with flour must be cooked or baked before eating."</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If you have a 5 lb. pound bag of Gold Medal Unbleached Flour in your home, you should dispose of it. You can contact General Mills at 1-800-230-8103 for questions or a replacement coupon.</a:t>
            </a:r>
            <a:endParaRPr/>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Approximately 68,244 pounds of ready-to-eat chicken nugget products have been recalled by Perdue due to potential wood contamination, the USDA's Food Safety and Inspection Service </a:t>
            </a:r>
            <a:r>
              <a:rPr b="0" i="0" lang="en-US" sz="1110" u="sng" strike="noStrike">
                <a:solidFill>
                  <a:schemeClr val="dk1"/>
                </a:solidFill>
                <a:latin typeface="Calibri"/>
                <a:ea typeface="Calibri"/>
                <a:cs typeface="Calibri"/>
                <a:sym typeface="Calibri"/>
                <a:hlinkClick r:id="rId5">
                  <a:extLst>
                    <a:ext uri="{A12FA001-AC4F-418D-AE19-62706E023703}">
                      <ahyp:hlinkClr val="tx"/>
                    </a:ext>
                  </a:extLst>
                </a:hlinkClick>
              </a:rPr>
              <a:t>announced on Thursday</a:t>
            </a:r>
            <a:r>
              <a:rPr b="0" i="0" lang="en-US" sz="1110">
                <a:solidFill>
                  <a:schemeClr val="dk1"/>
                </a:solidFill>
                <a:latin typeface="Calibri"/>
                <a:ea typeface="Calibri"/>
                <a:cs typeface="Calibri"/>
                <a:sym typeface="Calibri"/>
              </a:rPr>
              <a:t>. Three consumers reported finding wood in their nuggets, with a fourth complaint reported via the FSIS’ consumer complaint monitoring system.</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The USDA has classified the recall as a Class I, meaning it is a health hazard with a reasonable probability the use of the product will cause serious health consequences or death. However, there have been no confirmed reports of adverse reactions due to consumption of these products thus far.</a:t>
            </a:r>
            <a:endParaRPr/>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t/>
            </a:r>
            <a:endParaRPr sz="1110"/>
          </a:p>
        </p:txBody>
      </p:sp>
      <p:sp>
        <p:nvSpPr>
          <p:cNvPr id="528" name="Google Shape;528;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Before you sit down, take notice: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HomeGoods</a:t>
            </a:r>
            <a:r>
              <a:rPr b="0" i="0" lang="en-US" sz="1200">
                <a:solidFill>
                  <a:schemeClr val="dk1"/>
                </a:solidFill>
                <a:latin typeface="Calibri"/>
                <a:ea typeface="Calibri"/>
                <a:cs typeface="Calibri"/>
                <a:sym typeface="Calibri"/>
              </a:rPr>
              <a:t>, </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TJ Maxx</a:t>
            </a:r>
            <a:r>
              <a:rPr b="0" i="0" lang="en-US" sz="1200">
                <a:solidFill>
                  <a:schemeClr val="dk1"/>
                </a:solidFill>
                <a:latin typeface="Calibri"/>
                <a:ea typeface="Calibri"/>
                <a:cs typeface="Calibri"/>
                <a:sym typeface="Calibri"/>
              </a:rPr>
              <a:t>, and Marshall's have issued a recall for more than 17,100 barstools and chairs people bought between December 2017 and June 2018.</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first recall, which was issued on September 6, was on an estimated 1,100 TJX swivel barstools after the brand received four reports of them breaking. Three minor injuries were reported. "The wood joints on the barstool can break, posing a fall hazard," the </a:t>
            </a:r>
            <a:r>
              <a:rPr b="0" i="0" lang="en-US" sz="1200" u="sng" strike="noStrike">
                <a:solidFill>
                  <a:schemeClr val="dk1"/>
                </a:solidFill>
                <a:latin typeface="Calibri"/>
                <a:ea typeface="Calibri"/>
                <a:cs typeface="Calibri"/>
                <a:sym typeface="Calibri"/>
                <a:hlinkClick r:id="rId4">
                  <a:extLst>
                    <a:ext uri="{A12FA001-AC4F-418D-AE19-62706E023703}">
                      <ahyp:hlinkClr val="tx"/>
                    </a:ext>
                  </a:extLst>
                </a:hlinkClick>
              </a:rPr>
              <a:t>U.S. Consumer Product Safety Commission</a:t>
            </a:r>
            <a:r>
              <a:rPr b="0" i="0" lang="en-US" sz="1200">
                <a:solidFill>
                  <a:schemeClr val="dk1"/>
                </a:solidFill>
                <a:latin typeface="Calibri"/>
                <a:ea typeface="Calibri"/>
                <a:cs typeface="Calibri"/>
                <a:sym typeface="Calibri"/>
              </a:rPr>
              <a:t> writes of the stools, which were sold in beige, blue, and gray fabric.</a:t>
            </a:r>
            <a:endParaRPr/>
          </a:p>
          <a:p>
            <a:pPr indent="0" lvl="0" marL="0" rtl="0" algn="l">
              <a:spcBef>
                <a:spcPts val="0"/>
              </a:spcBef>
              <a:spcAft>
                <a:spcPts val="0"/>
              </a:spcAft>
              <a:buNone/>
            </a:pPr>
            <a:r>
              <a:rPr b="1" i="0" lang="en-US" sz="1200" cap="none">
                <a:solidFill>
                  <a:schemeClr val="dk1"/>
                </a:solidFill>
                <a:latin typeface="Calibri"/>
                <a:ea typeface="Calibri"/>
                <a:cs typeface="Calibri"/>
                <a:sym typeface="Calibri"/>
              </a:rPr>
              <a:t>U.S. CPSC</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Just over a week later, the </a:t>
            </a:r>
            <a:r>
              <a:rPr b="0" i="0" lang="en-US" sz="1200" u="sng" strike="noStrike">
                <a:solidFill>
                  <a:schemeClr val="dk1"/>
                </a:solidFill>
                <a:latin typeface="Calibri"/>
                <a:ea typeface="Calibri"/>
                <a:cs typeface="Calibri"/>
                <a:sym typeface="Calibri"/>
                <a:hlinkClick r:id="rId5">
                  <a:extLst>
                    <a:ext uri="{A12FA001-AC4F-418D-AE19-62706E023703}">
                      <ahyp:hlinkClr val="tx"/>
                    </a:ext>
                  </a:extLst>
                </a:hlinkClick>
              </a:rPr>
              <a:t>U.S. CPSC</a:t>
            </a:r>
            <a:r>
              <a:rPr b="0" i="0" lang="en-US" sz="1200">
                <a:solidFill>
                  <a:schemeClr val="dk1"/>
                </a:solidFill>
                <a:latin typeface="Calibri"/>
                <a:ea typeface="Calibri"/>
                <a:cs typeface="Calibri"/>
                <a:sym typeface="Calibri"/>
              </a:rPr>
              <a:t> issued a recall on about 16,000 </a:t>
            </a:r>
            <a:r>
              <a:rPr b="0" i="0" lang="en-US" sz="1200" u="sng" strike="noStrike">
                <a:solidFill>
                  <a:schemeClr val="dk1"/>
                </a:solidFill>
                <a:latin typeface="Calibri"/>
                <a:ea typeface="Calibri"/>
                <a:cs typeface="Calibri"/>
                <a:sym typeface="Calibri"/>
                <a:hlinkClick r:id="rId6">
                  <a:extLst>
                    <a:ext uri="{A12FA001-AC4F-418D-AE19-62706E023703}">
                      <ahyp:hlinkClr val="tx"/>
                    </a:ext>
                  </a:extLst>
                </a:hlinkClick>
              </a:rPr>
              <a:t>Jimco Outdoor Folding Bistro Chairs</a:t>
            </a:r>
            <a:r>
              <a:rPr b="0" i="0" lang="en-US" sz="1200">
                <a:solidFill>
                  <a:schemeClr val="dk1"/>
                </a:solidFill>
                <a:latin typeface="Calibri"/>
                <a:ea typeface="Calibri"/>
                <a:cs typeface="Calibri"/>
                <a:sym typeface="Calibri"/>
              </a:rPr>
              <a:t> after receiving five reports of the chairs breaking — with one reported injury. The chairs were sold individually at TJ Maxx and Marshall's for approximately $20 between January 2018 and June 2018, and as part of a set (which consisted of two chairs and a table) for $130 at HomeGoods and Sierra Trading Post during the same time period. Posing a similar fall hazard as the barstools, the graywash and teak-finished Jimco chairs were recalled because "the chair's seat can break," according to the U.S. CPSC.</a:t>
            </a:r>
            <a:endParaRPr/>
          </a:p>
          <a:p>
            <a:pPr indent="0" lvl="0" marL="0" rtl="0" algn="l">
              <a:spcBef>
                <a:spcPts val="0"/>
              </a:spcBef>
              <a:spcAft>
                <a:spcPts val="0"/>
              </a:spcAft>
              <a:buNone/>
            </a:pPr>
            <a:r>
              <a:rPr b="1" i="0" lang="en-US" sz="1200" cap="none">
                <a:solidFill>
                  <a:schemeClr val="dk1"/>
                </a:solidFill>
                <a:latin typeface="Calibri"/>
                <a:ea typeface="Calibri"/>
                <a:cs typeface="Calibri"/>
                <a:sym typeface="Calibri"/>
              </a:rPr>
              <a:t>U.S. CPSC</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 both cases, the U.S. CPSC advises consumers to stop using the recalled items immediately and call the appropriate store for instructions on how to return them for a full refund. Not sure if your item is part of the recall? You can check the number on the hangtag for the the </a:t>
            </a:r>
            <a:r>
              <a:rPr b="0" i="0" lang="en-US" sz="1200" u="sng" strike="noStrike">
                <a:solidFill>
                  <a:schemeClr val="dk1"/>
                </a:solidFill>
                <a:latin typeface="Calibri"/>
                <a:ea typeface="Calibri"/>
                <a:cs typeface="Calibri"/>
                <a:sym typeface="Calibri"/>
                <a:hlinkClick r:id="rId7">
                  <a:extLst>
                    <a:ext uri="{A12FA001-AC4F-418D-AE19-62706E023703}">
                      <ahyp:hlinkClr val="tx"/>
                    </a:ext>
                  </a:extLst>
                </a:hlinkClick>
              </a:rPr>
              <a:t>TJX barstool here</a:t>
            </a:r>
            <a:r>
              <a:rPr b="0" i="0" lang="en-US" sz="1200">
                <a:solidFill>
                  <a:schemeClr val="dk1"/>
                </a:solidFill>
                <a:latin typeface="Calibri"/>
                <a:ea typeface="Calibri"/>
                <a:cs typeface="Calibri"/>
                <a:sym typeface="Calibri"/>
              </a:rPr>
              <a:t> or the </a:t>
            </a:r>
            <a:r>
              <a:rPr b="0" i="0" lang="en-US" sz="1200" u="sng" strike="noStrike">
                <a:solidFill>
                  <a:schemeClr val="dk1"/>
                </a:solidFill>
                <a:latin typeface="Calibri"/>
                <a:ea typeface="Calibri"/>
                <a:cs typeface="Calibri"/>
                <a:sym typeface="Calibri"/>
                <a:hlinkClick r:id="rId8">
                  <a:extLst>
                    <a:ext uri="{A12FA001-AC4F-418D-AE19-62706E023703}">
                      <ahyp:hlinkClr val="tx"/>
                    </a:ext>
                  </a:extLst>
                </a:hlinkClick>
              </a:rPr>
              <a:t>Jimco bistro chair here</a:t>
            </a:r>
            <a:r>
              <a:rPr b="0" i="0"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8" name="Google Shape;538;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 name="Google Shape;11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i="0" lang="en-US" sz="1110" u="sng" strike="noStrike">
                <a:solidFill>
                  <a:schemeClr val="dk1"/>
                </a:solidFill>
                <a:latin typeface="Calibri"/>
                <a:ea typeface="Calibri"/>
                <a:cs typeface="Calibri"/>
                <a:sym typeface="Calibri"/>
                <a:hlinkClick r:id="rId2">
                  <a:extLst>
                    <a:ext uri="{A12FA001-AC4F-418D-AE19-62706E023703}">
                      <ahyp:hlinkClr val="tx"/>
                    </a:ext>
                  </a:extLst>
                </a:hlinkClick>
              </a:rPr>
              <a:t>Kidde has announced a recall of 452,000 smoke alarms</a:t>
            </a:r>
            <a:r>
              <a:rPr b="0" i="0" lang="en-US" sz="1110">
                <a:solidFill>
                  <a:schemeClr val="dk1"/>
                </a:solidFill>
                <a:latin typeface="Calibri"/>
                <a:ea typeface="Calibri"/>
                <a:cs typeface="Calibri"/>
                <a:sym typeface="Calibri"/>
              </a:rPr>
              <a:t> after finding that they may not go off when there is a fire. A yellow cap was left on during manufacturing and can cover one of the two sensors, making it harder for the alarm to detect smoke.</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The recall involves Kidde dual sensor smoke alarms that were sold between September 2016 and January 2018 at </a:t>
            </a:r>
            <a:r>
              <a:rPr b="0" i="0" lang="en-US" sz="1110" u="sng" strike="noStrike">
                <a:solidFill>
                  <a:schemeClr val="dk1"/>
                </a:solidFill>
                <a:latin typeface="Calibri"/>
                <a:ea typeface="Calibri"/>
                <a:cs typeface="Calibri"/>
                <a:sym typeface="Calibri"/>
                <a:hlinkClick r:id="rId3">
                  <a:extLst>
                    <a:ext uri="{A12FA001-AC4F-418D-AE19-62706E023703}">
                      <ahyp:hlinkClr val="tx"/>
                    </a:ext>
                  </a:extLst>
                </a:hlinkClick>
              </a:rPr>
              <a:t>The Home Depot</a:t>
            </a:r>
            <a:r>
              <a:rPr b="0" i="0" lang="en-US" sz="1110">
                <a:solidFill>
                  <a:schemeClr val="dk1"/>
                </a:solidFill>
                <a:latin typeface="Calibri"/>
                <a:ea typeface="Calibri"/>
                <a:cs typeface="Calibri"/>
                <a:sym typeface="Calibri"/>
              </a:rPr>
              <a:t>, </a:t>
            </a:r>
            <a:r>
              <a:rPr b="0" i="0" lang="en-US" sz="1110" u="sng" strike="noStrike">
                <a:solidFill>
                  <a:schemeClr val="dk1"/>
                </a:solidFill>
                <a:latin typeface="Calibri"/>
                <a:ea typeface="Calibri"/>
                <a:cs typeface="Calibri"/>
                <a:sym typeface="Calibri"/>
                <a:hlinkClick r:id="rId4">
                  <a:extLst>
                    <a:ext uri="{A12FA001-AC4F-418D-AE19-62706E023703}">
                      <ahyp:hlinkClr val="tx"/>
                    </a:ext>
                  </a:extLst>
                </a:hlinkClick>
              </a:rPr>
              <a:t>Walmart</a:t>
            </a:r>
            <a:r>
              <a:rPr b="0" i="0" lang="en-US" sz="1110">
                <a:solidFill>
                  <a:schemeClr val="dk1"/>
                </a:solidFill>
                <a:latin typeface="Calibri"/>
                <a:ea typeface="Calibri"/>
                <a:cs typeface="Calibri"/>
                <a:sym typeface="Calibri"/>
              </a:rPr>
              <a:t>, </a:t>
            </a:r>
            <a:r>
              <a:rPr b="0" i="0" lang="en-US" sz="1110" u="sng" strike="noStrike">
                <a:solidFill>
                  <a:schemeClr val="dk1"/>
                </a:solidFill>
                <a:latin typeface="Calibri"/>
                <a:ea typeface="Calibri"/>
                <a:cs typeface="Calibri"/>
                <a:sym typeface="Calibri"/>
                <a:hlinkClick r:id="rId5">
                  <a:extLst>
                    <a:ext uri="{A12FA001-AC4F-418D-AE19-62706E023703}">
                      <ahyp:hlinkClr val="tx"/>
                    </a:ext>
                  </a:extLst>
                </a:hlinkClick>
              </a:rPr>
              <a:t>Amazon</a:t>
            </a:r>
            <a:r>
              <a:rPr b="0" i="0" lang="en-US" sz="1110">
                <a:solidFill>
                  <a:schemeClr val="dk1"/>
                </a:solidFill>
                <a:latin typeface="Calibri"/>
                <a:ea typeface="Calibri"/>
                <a:cs typeface="Calibri"/>
                <a:sym typeface="Calibri"/>
              </a:rPr>
              <a:t>, and more. The Consumer Product Safety Commission has received one report of a yellow protective cap being present, but no incidents or injuries have been reported to date.</a:t>
            </a:r>
            <a:endParaRPr/>
          </a:p>
          <a:p>
            <a:pPr indent="0" lvl="0" marL="0" rtl="0" algn="l">
              <a:lnSpc>
                <a:spcPct val="90000"/>
              </a:lnSpc>
              <a:spcBef>
                <a:spcPts val="0"/>
              </a:spcBef>
              <a:spcAft>
                <a:spcPts val="0"/>
              </a:spcAft>
              <a:buNone/>
            </a:pPr>
            <a:br>
              <a:rPr lang="en-US" sz="1110"/>
            </a:br>
            <a:r>
              <a:rPr b="0" i="0" lang="en-US" sz="1110" u="sng" strike="noStrike">
                <a:solidFill>
                  <a:schemeClr val="dk1"/>
                </a:solidFill>
                <a:latin typeface="Calibri"/>
                <a:ea typeface="Calibri"/>
                <a:cs typeface="Calibri"/>
                <a:sym typeface="Calibri"/>
                <a:hlinkClick r:id="rId6">
                  <a:extLst>
                    <a:ext uri="{A12FA001-AC4F-418D-AE19-62706E023703}">
                      <ahyp:hlinkClr val="tx"/>
                    </a:ext>
                  </a:extLst>
                </a:hlinkClick>
              </a:rPr>
              <a:t>Premier Kitchen Products has announced a recall</a:t>
            </a:r>
            <a:r>
              <a:rPr b="0" i="0" lang="en-US" sz="1110">
                <a:solidFill>
                  <a:schemeClr val="dk1"/>
                </a:solidFill>
                <a:latin typeface="Calibri"/>
                <a:ea typeface="Calibri"/>
                <a:cs typeface="Calibri"/>
                <a:sym typeface="Calibri"/>
              </a:rPr>
              <a:t> of nearly 19,000 mandoline slicers after finding that small blades can separate from the plastic potentially resulting in a laceration hazard.</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The recall affects the Sharper Image and Frigidair mandoline slicers sold at Target, HomeGoods, Kohl's, and other retailers between May 2017 and April 2018 for between $13 and $30. The slicers come with a clear plastic container used to capture food, as well as two blade attachments that are either light green or blue.</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The affected Sharper Image mandoline slicers have a model number of </a:t>
            </a:r>
            <a:r>
              <a:rPr b="1" i="0" lang="en-US" sz="1110">
                <a:solidFill>
                  <a:schemeClr val="dk1"/>
                </a:solidFill>
                <a:latin typeface="Calibri"/>
                <a:ea typeface="Calibri"/>
                <a:cs typeface="Calibri"/>
                <a:sym typeface="Calibri"/>
              </a:rPr>
              <a:t>12SP1006 </a:t>
            </a:r>
            <a:r>
              <a:rPr b="0" i="0" lang="en-US" sz="1110">
                <a:solidFill>
                  <a:schemeClr val="dk1"/>
                </a:solidFill>
                <a:latin typeface="Calibri"/>
                <a:ea typeface="Calibri"/>
                <a:cs typeface="Calibri"/>
                <a:sym typeface="Calibri"/>
              </a:rPr>
              <a:t>and a UPC Code of </a:t>
            </a:r>
            <a:r>
              <a:rPr b="1" i="0" lang="en-US" sz="1110">
                <a:solidFill>
                  <a:schemeClr val="dk1"/>
                </a:solidFill>
                <a:latin typeface="Calibri"/>
                <a:ea typeface="Calibri"/>
                <a:cs typeface="Calibri"/>
                <a:sym typeface="Calibri"/>
              </a:rPr>
              <a:t>709996669580</a:t>
            </a:r>
            <a:r>
              <a:rPr b="0" i="0" lang="en-US" sz="1110">
                <a:solidFill>
                  <a:schemeClr val="dk1"/>
                </a:solidFill>
                <a:latin typeface="Calibri"/>
                <a:ea typeface="Calibri"/>
                <a:cs typeface="Calibri"/>
                <a:sym typeface="Calibri"/>
              </a:rPr>
              <a:t>. The affected Frigidaire Slicers have a model number of </a:t>
            </a:r>
            <a:r>
              <a:rPr b="1" i="0" lang="en-US" sz="1110">
                <a:solidFill>
                  <a:schemeClr val="dk1"/>
                </a:solidFill>
                <a:latin typeface="Calibri"/>
                <a:ea typeface="Calibri"/>
                <a:cs typeface="Calibri"/>
                <a:sym typeface="Calibri"/>
              </a:rPr>
              <a:t>12EP203</a:t>
            </a:r>
            <a:r>
              <a:rPr b="0" i="0" lang="en-US" sz="1110">
                <a:solidFill>
                  <a:schemeClr val="dk1"/>
                </a:solidFill>
                <a:latin typeface="Calibri"/>
                <a:ea typeface="Calibri"/>
                <a:cs typeface="Calibri"/>
                <a:sym typeface="Calibri"/>
              </a:rPr>
              <a:t> and a UPC code of </a:t>
            </a:r>
            <a:r>
              <a:rPr b="1" i="0" lang="en-US" sz="1110">
                <a:solidFill>
                  <a:schemeClr val="dk1"/>
                </a:solidFill>
                <a:latin typeface="Calibri"/>
                <a:ea typeface="Calibri"/>
                <a:cs typeface="Calibri"/>
                <a:sym typeface="Calibri"/>
              </a:rPr>
              <a:t>709996709118</a:t>
            </a:r>
            <a:r>
              <a:rPr b="0" i="0" lang="en-US" sz="1110">
                <a:solidFill>
                  <a:schemeClr val="dk1"/>
                </a:solidFill>
                <a:latin typeface="Calibri"/>
                <a:ea typeface="Calibri"/>
                <a:cs typeface="Calibri"/>
                <a:sym typeface="Calibri"/>
              </a:rPr>
              <a:t>. You can locate these numbers on the product’s packaging of your model.</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The </a:t>
            </a:r>
            <a:r>
              <a:rPr b="0" i="0" lang="en-US" sz="1110" u="sng" strike="noStrike">
                <a:solidFill>
                  <a:schemeClr val="dk1"/>
                </a:solidFill>
                <a:latin typeface="Calibri"/>
                <a:ea typeface="Calibri"/>
                <a:cs typeface="Calibri"/>
                <a:sym typeface="Calibri"/>
                <a:hlinkClick r:id="rId7">
                  <a:extLst>
                    <a:ext uri="{A12FA001-AC4F-418D-AE19-62706E023703}">
                      <ahyp:hlinkClr val="tx"/>
                    </a:ext>
                  </a:extLst>
                </a:hlinkClick>
              </a:rPr>
              <a:t>Consumer Product Safety Commission has received four reports</a:t>
            </a:r>
            <a:r>
              <a:rPr b="0" i="0" lang="en-US" sz="1110">
                <a:solidFill>
                  <a:schemeClr val="dk1"/>
                </a:solidFill>
                <a:latin typeface="Calibri"/>
                <a:ea typeface="Calibri"/>
                <a:cs typeface="Calibri"/>
                <a:sym typeface="Calibri"/>
              </a:rPr>
              <a:t> of small blades separating from the julienne attachment during food preparation. While no injuries have been reported, they ask that consumers stop using the affected products immediately and visit </a:t>
            </a:r>
            <a:r>
              <a:rPr b="0" i="0" lang="en-US" sz="1110" u="sng" strike="noStrike">
                <a:solidFill>
                  <a:schemeClr val="dk1"/>
                </a:solidFill>
                <a:latin typeface="Calibri"/>
                <a:ea typeface="Calibri"/>
                <a:cs typeface="Calibri"/>
                <a:sym typeface="Calibri"/>
                <a:hlinkClick r:id="rId8">
                  <a:extLst>
                    <a:ext uri="{A12FA001-AC4F-418D-AE19-62706E023703}">
                      <ahyp:hlinkClr val="tx"/>
                    </a:ext>
                  </a:extLst>
                </a:hlinkClick>
              </a:rPr>
              <a:t>pkp-recall.com</a:t>
            </a:r>
            <a:r>
              <a:rPr b="0" i="0" lang="en-US" sz="1110">
                <a:solidFill>
                  <a:schemeClr val="dk1"/>
                </a:solidFill>
                <a:latin typeface="Calibri"/>
                <a:ea typeface="Calibri"/>
                <a:cs typeface="Calibri"/>
                <a:sym typeface="Calibri"/>
              </a:rPr>
              <a:t> for instructions on how to receive a refund in the form of a gift card.</a:t>
            </a:r>
            <a:endParaRPr/>
          </a:p>
          <a:p>
            <a:pPr indent="0" lvl="0" marL="0" rtl="0" algn="l">
              <a:lnSpc>
                <a:spcPct val="90000"/>
              </a:lnSpc>
              <a:spcBef>
                <a:spcPts val="0"/>
              </a:spcBef>
              <a:spcAft>
                <a:spcPts val="0"/>
              </a:spcAft>
              <a:buNone/>
            </a:pPr>
            <a:r>
              <a:rPr b="0" i="0" lang="en-US" sz="1110">
                <a:solidFill>
                  <a:schemeClr val="dk1"/>
                </a:solidFill>
                <a:latin typeface="Calibri"/>
                <a:ea typeface="Calibri"/>
                <a:cs typeface="Calibri"/>
                <a:sym typeface="Calibri"/>
              </a:rPr>
              <a:t>You can contact Premier Kitchen Products at 800-304-4035 from 9 a.m. to 5 p.m. ET Monday through Friday or by emailing </a:t>
            </a:r>
            <a:r>
              <a:rPr b="0" i="0" lang="en-US" sz="1110" u="sng" strike="noStrike">
                <a:solidFill>
                  <a:schemeClr val="dk1"/>
                </a:solidFill>
                <a:latin typeface="Calibri"/>
                <a:ea typeface="Calibri"/>
                <a:cs typeface="Calibri"/>
                <a:sym typeface="Calibri"/>
                <a:hlinkClick r:id="rId9">
                  <a:extLst>
                    <a:ext uri="{A12FA001-AC4F-418D-AE19-62706E023703}">
                      <ahyp:hlinkClr val="tx"/>
                    </a:ext>
                  </a:extLst>
                </a:hlinkClick>
              </a:rPr>
              <a:t>recall@pkpny.com</a:t>
            </a:r>
            <a:r>
              <a:rPr b="0" i="0" lang="en-US" sz="1110">
                <a:solidFill>
                  <a:schemeClr val="dk1"/>
                </a:solidFill>
                <a:latin typeface="Calibri"/>
                <a:ea typeface="Calibri"/>
                <a:cs typeface="Calibri"/>
                <a:sym typeface="Calibri"/>
              </a:rPr>
              <a:t>.</a:t>
            </a:r>
            <a:endParaRPr/>
          </a:p>
          <a:p>
            <a:pPr indent="0" lvl="0" marL="0" rtl="0" algn="l">
              <a:lnSpc>
                <a:spcPct val="90000"/>
              </a:lnSpc>
              <a:spcBef>
                <a:spcPts val="0"/>
              </a:spcBef>
              <a:spcAft>
                <a:spcPts val="0"/>
              </a:spcAft>
              <a:buNone/>
            </a:pPr>
            <a:r>
              <a:t/>
            </a:r>
            <a:endParaRPr sz="1110"/>
          </a:p>
          <a:p>
            <a:pPr indent="0" lvl="0" marL="0" rtl="0" algn="l">
              <a:lnSpc>
                <a:spcPct val="90000"/>
              </a:lnSpc>
              <a:spcBef>
                <a:spcPts val="0"/>
              </a:spcBef>
              <a:spcAft>
                <a:spcPts val="0"/>
              </a:spcAft>
              <a:buNone/>
            </a:pPr>
            <a:r>
              <a:t/>
            </a:r>
            <a:endParaRPr sz="1110"/>
          </a:p>
        </p:txBody>
      </p:sp>
      <p:sp>
        <p:nvSpPr>
          <p:cNvPr id="550" name="Google Shape;55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After the reported deaths of two dogs,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IKEA</a:t>
            </a:r>
            <a:r>
              <a:rPr b="0" i="0" lang="en-US" sz="1200">
                <a:solidFill>
                  <a:schemeClr val="dk1"/>
                </a:solidFill>
                <a:latin typeface="Calibri"/>
                <a:ea typeface="Calibri"/>
                <a:cs typeface="Calibri"/>
                <a:sym typeface="Calibri"/>
              </a:rPr>
              <a:t> is recalling 16,700 water dispensers sold in the United States for a suffocation hazard. The $7.99 product from the Swedish retailer's recently-launched pet line featured a large, clear well that replenished a drinking bowl as needed.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However, the inverted tank can entrap smaller dogs and cats' heads and poses a major safety risk. </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IKEA</a:t>
            </a:r>
            <a:r>
              <a:rPr b="0" i="0" lang="en-US" sz="1200">
                <a:solidFill>
                  <a:schemeClr val="dk1"/>
                </a:solidFill>
                <a:latin typeface="Calibri"/>
                <a:ea typeface="Calibri"/>
                <a:cs typeface="Calibri"/>
                <a:sym typeface="Calibri"/>
              </a:rPr>
              <a:t> is now urging all customers to stop using the dispensers immediately and return them for a full refund.</a:t>
            </a:r>
            <a:endParaRPr/>
          </a:p>
          <a:p>
            <a:pPr indent="0" lvl="0" marL="0" rtl="0" algn="l">
              <a:spcBef>
                <a:spcPts val="0"/>
              </a:spcBef>
              <a:spcAft>
                <a:spcPts val="0"/>
              </a:spcAft>
              <a:buNone/>
            </a:pPr>
            <a:r>
              <a:t/>
            </a:r>
            <a:endParaRPr/>
          </a:p>
        </p:txBody>
      </p:sp>
      <p:sp>
        <p:nvSpPr>
          <p:cNvPr id="559" name="Google Shape;559;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Early Life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If we follow the slope from the leftmost start to where it begins to flatten out this can be considered the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first period. The first period is characterized by a decreasing failure rate. It is what occurs during the “early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life” of a population of units. The weaker units fail leaving a population that is more rigorous.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Useful Life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next period is the flat bottom portion of the graph. It is called the “useful life” period. Failures occur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more in a random sequence during this time. It is difficult to predict which failure mode will occur, but the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rate of failures is predictable. Notice the constant slope.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Wearout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third period begins at the point where the slope begins to increase and extends to the rightmost end</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of the graph. This is what happens when units become old and begin to fail at an increasing rate. It is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called the “wearout” period.</a:t>
            </a:r>
            <a:endParaRPr/>
          </a:p>
        </p:txBody>
      </p:sp>
      <p:sp>
        <p:nvSpPr>
          <p:cNvPr id="663" name="Google Shape;663;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u="sng">
                <a:solidFill>
                  <a:schemeClr val="hlink"/>
                </a:solidFill>
                <a:hlinkClick r:id="rId2"/>
              </a:rPr>
              <a:t>https://dailytribune24.com/2019/11/15/key-emerging-trends-in-cryocooler/</a:t>
            </a:r>
            <a:endParaRPr/>
          </a:p>
        </p:txBody>
      </p:sp>
      <p:sp>
        <p:nvSpPr>
          <p:cNvPr id="869" name="Google Shape;869;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105"/>
          <p:cNvSpPr/>
          <p:nvPr/>
        </p:nvSpPr>
        <p:spPr>
          <a:xfrm>
            <a:off x="0" y="0"/>
            <a:ext cx="9144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5"/>
          <p:cNvSpPr/>
          <p:nvPr/>
        </p:nvSpPr>
        <p:spPr>
          <a:xfrm>
            <a:off x="4762" y="0"/>
            <a:ext cx="9139239" cy="4572001"/>
          </a:xfrm>
          <a:custGeom>
            <a:rect b="b" l="l" r="r" t="t"/>
            <a:pathLst>
              <a:path extrusionOk="0" h="4572001" w="9139239">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05"/>
          <p:cNvSpPr txBox="1"/>
          <p:nvPr>
            <p:ph type="ctrTitle"/>
          </p:nvPr>
        </p:nvSpPr>
        <p:spPr>
          <a:xfrm>
            <a:off x="342900" y="4960137"/>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Cambri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05"/>
          <p:cNvSpPr txBox="1"/>
          <p:nvPr>
            <p:ph idx="1" type="subTitle"/>
          </p:nvPr>
        </p:nvSpPr>
        <p:spPr>
          <a:xfrm>
            <a:off x="6457950" y="4960137"/>
            <a:ext cx="24003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600"/>
              <a:buNone/>
              <a:defRPr sz="1600">
                <a:solidFill>
                  <a:srgbClr val="0C0C0C"/>
                </a:solidFill>
              </a:defRPr>
            </a:lvl1pPr>
            <a:lvl2pPr lvl="1" algn="ctr">
              <a:lnSpc>
                <a:spcPct val="90000"/>
              </a:lnSpc>
              <a:spcBef>
                <a:spcPts val="200"/>
              </a:spcBef>
              <a:spcAft>
                <a:spcPts val="0"/>
              </a:spcAft>
              <a:buSzPts val="1600"/>
              <a:buNone/>
              <a:defRPr sz="1600"/>
            </a:lvl2pPr>
            <a:lvl3pPr lvl="2" algn="ctr">
              <a:lnSpc>
                <a:spcPct val="90000"/>
              </a:lnSpc>
              <a:spcBef>
                <a:spcPts val="400"/>
              </a:spcBef>
              <a:spcAft>
                <a:spcPts val="0"/>
              </a:spcAft>
              <a:buSzPts val="1600"/>
              <a:buNone/>
              <a:defRPr sz="1600"/>
            </a:lvl3pPr>
            <a:lvl4pPr lvl="3" algn="ctr">
              <a:lnSpc>
                <a:spcPct val="90000"/>
              </a:lnSpc>
              <a:spcBef>
                <a:spcPts val="400"/>
              </a:spcBef>
              <a:spcAft>
                <a:spcPts val="0"/>
              </a:spcAft>
              <a:buSzPts val="1600"/>
              <a:buNone/>
              <a:defRPr sz="1600"/>
            </a:lvl4pPr>
            <a:lvl5pPr lvl="4" algn="ctr">
              <a:lnSpc>
                <a:spcPct val="90000"/>
              </a:lnSpc>
              <a:spcBef>
                <a:spcPts val="400"/>
              </a:spcBef>
              <a:spcAft>
                <a:spcPts val="0"/>
              </a:spcAft>
              <a:buSzPts val="1600"/>
              <a:buNone/>
              <a:defRPr sz="1600"/>
            </a:lvl5pPr>
            <a:lvl6pPr lvl="5" algn="ctr">
              <a:lnSpc>
                <a:spcPct val="90000"/>
              </a:lnSpc>
              <a:spcBef>
                <a:spcPts val="400"/>
              </a:spcBef>
              <a:spcAft>
                <a:spcPts val="0"/>
              </a:spcAft>
              <a:buSzPts val="1600"/>
              <a:buNone/>
              <a:defRPr sz="1600"/>
            </a:lvl6pPr>
            <a:lvl7pPr lvl="6" algn="ctr">
              <a:lnSpc>
                <a:spcPct val="90000"/>
              </a:lnSpc>
              <a:spcBef>
                <a:spcPts val="400"/>
              </a:spcBef>
              <a:spcAft>
                <a:spcPts val="0"/>
              </a:spcAft>
              <a:buSzPts val="1600"/>
              <a:buNone/>
              <a:defRPr sz="1600"/>
            </a:lvl7pPr>
            <a:lvl8pPr lvl="7" algn="ctr">
              <a:lnSpc>
                <a:spcPct val="90000"/>
              </a:lnSpc>
              <a:spcBef>
                <a:spcPts val="400"/>
              </a:spcBef>
              <a:spcAft>
                <a:spcPts val="0"/>
              </a:spcAft>
              <a:buSzPts val="1600"/>
              <a:buNone/>
              <a:defRPr sz="1600"/>
            </a:lvl8pPr>
            <a:lvl9pPr lvl="8" algn="ctr">
              <a:lnSpc>
                <a:spcPct val="90000"/>
              </a:lnSpc>
              <a:spcBef>
                <a:spcPts val="400"/>
              </a:spcBef>
              <a:spcAft>
                <a:spcPts val="400"/>
              </a:spcAft>
              <a:buSzPts val="1600"/>
              <a:buNone/>
              <a:defRPr sz="1600"/>
            </a:lvl9pPr>
          </a:lstStyle>
          <a:p/>
        </p:txBody>
      </p:sp>
      <p:sp>
        <p:nvSpPr>
          <p:cNvPr id="21" name="Google Shape;21;p105"/>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5"/>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05"/>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 name="Google Shape;24;p105"/>
          <p:cNvCxnSpPr/>
          <p:nvPr/>
        </p:nvCxnSpPr>
        <p:spPr>
          <a:xfrm rot="10800000">
            <a:off x="6290132"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7" name="Shape 77"/>
        <p:cNvGrpSpPr/>
        <p:nvPr/>
      </p:nvGrpSpPr>
      <p:grpSpPr>
        <a:xfrm>
          <a:off x="0" y="0"/>
          <a:ext cx="0" cy="0"/>
          <a:chOff x="0" y="0"/>
          <a:chExt cx="0" cy="0"/>
        </a:xfrm>
      </p:grpSpPr>
      <p:sp>
        <p:nvSpPr>
          <p:cNvPr id="78" name="Google Shape;78;p114"/>
          <p:cNvSpPr txBox="1"/>
          <p:nvPr>
            <p:ph type="title"/>
          </p:nvPr>
        </p:nvSpPr>
        <p:spPr>
          <a:xfrm>
            <a:off x="342900" y="4960138"/>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Cambri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4"/>
          <p:cNvSpPr/>
          <p:nvPr>
            <p:ph idx="2" type="pic"/>
          </p:nvPr>
        </p:nvSpPr>
        <p:spPr>
          <a:xfrm>
            <a:off x="0" y="-1"/>
            <a:ext cx="9141714" cy="4572000"/>
          </a:xfrm>
          <a:prstGeom prst="rect">
            <a:avLst/>
          </a:prstGeom>
          <a:solidFill>
            <a:srgbClr val="76CEEF"/>
          </a:solidFill>
          <a:ln>
            <a:noFill/>
          </a:ln>
        </p:spPr>
      </p:sp>
      <p:sp>
        <p:nvSpPr>
          <p:cNvPr id="80" name="Google Shape;80;p114"/>
          <p:cNvSpPr txBox="1"/>
          <p:nvPr>
            <p:ph idx="1" type="body"/>
          </p:nvPr>
        </p:nvSpPr>
        <p:spPr>
          <a:xfrm>
            <a:off x="6457950" y="4960138"/>
            <a:ext cx="24003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600"/>
              <a:buNone/>
              <a:defRPr sz="1600">
                <a:solidFill>
                  <a:srgbClr val="0C0C0C"/>
                </a:solidFill>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750"/>
              <a:buNone/>
              <a:defRPr sz="750"/>
            </a:lvl4pPr>
            <a:lvl5pPr indent="-228600" lvl="4" marL="2286000" algn="l">
              <a:lnSpc>
                <a:spcPct val="90000"/>
              </a:lnSpc>
              <a:spcBef>
                <a:spcPts val="400"/>
              </a:spcBef>
              <a:spcAft>
                <a:spcPts val="0"/>
              </a:spcAft>
              <a:buSzPts val="750"/>
              <a:buNone/>
              <a:defRPr sz="750"/>
            </a:lvl5pPr>
            <a:lvl6pPr indent="-228600" lvl="5" marL="2743200" algn="l">
              <a:lnSpc>
                <a:spcPct val="90000"/>
              </a:lnSpc>
              <a:spcBef>
                <a:spcPts val="400"/>
              </a:spcBef>
              <a:spcAft>
                <a:spcPts val="0"/>
              </a:spcAft>
              <a:buSzPts val="750"/>
              <a:buNone/>
              <a:defRPr sz="750"/>
            </a:lvl6pPr>
            <a:lvl7pPr indent="-228600" lvl="6" marL="3200400" algn="l">
              <a:lnSpc>
                <a:spcPct val="90000"/>
              </a:lnSpc>
              <a:spcBef>
                <a:spcPts val="400"/>
              </a:spcBef>
              <a:spcAft>
                <a:spcPts val="0"/>
              </a:spcAft>
              <a:buSzPts val="750"/>
              <a:buNone/>
              <a:defRPr sz="750"/>
            </a:lvl7pPr>
            <a:lvl8pPr indent="-228600" lvl="7" marL="3657600" algn="l">
              <a:lnSpc>
                <a:spcPct val="90000"/>
              </a:lnSpc>
              <a:spcBef>
                <a:spcPts val="400"/>
              </a:spcBef>
              <a:spcAft>
                <a:spcPts val="0"/>
              </a:spcAft>
              <a:buSzPts val="750"/>
              <a:buNone/>
              <a:defRPr sz="750"/>
            </a:lvl8pPr>
            <a:lvl9pPr indent="-228600" lvl="8" marL="4114800" algn="l">
              <a:lnSpc>
                <a:spcPct val="90000"/>
              </a:lnSpc>
              <a:spcBef>
                <a:spcPts val="400"/>
              </a:spcBef>
              <a:spcAft>
                <a:spcPts val="400"/>
              </a:spcAft>
              <a:buSzPts val="750"/>
              <a:buNone/>
              <a:defRPr sz="750"/>
            </a:lvl9pPr>
          </a:lstStyle>
          <a:p/>
        </p:txBody>
      </p:sp>
      <p:sp>
        <p:nvSpPr>
          <p:cNvPr id="81" name="Google Shape;81;p114"/>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4"/>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4"/>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84" name="Google Shape;84;p114"/>
          <p:cNvCxnSpPr/>
          <p:nvPr/>
        </p:nvCxnSpPr>
        <p:spPr>
          <a:xfrm rot="10800000">
            <a:off x="6290132"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1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5"/>
          <p:cNvSpPr txBox="1"/>
          <p:nvPr>
            <p:ph idx="1" type="body"/>
          </p:nvPr>
        </p:nvSpPr>
        <p:spPr>
          <a:xfrm rot="5400000">
            <a:off x="2401444" y="652653"/>
            <a:ext cx="4023360" cy="729005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8" name="Google Shape;88;p115"/>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5"/>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5"/>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1" name="Shape 91"/>
        <p:cNvGrpSpPr/>
        <p:nvPr/>
      </p:nvGrpSpPr>
      <p:grpSpPr>
        <a:xfrm>
          <a:off x="0" y="0"/>
          <a:ext cx="0" cy="0"/>
          <a:chOff x="0" y="0"/>
          <a:chExt cx="0" cy="0"/>
        </a:xfrm>
      </p:grpSpPr>
      <p:sp>
        <p:nvSpPr>
          <p:cNvPr id="92" name="Google Shape;92;p116"/>
          <p:cNvSpPr txBox="1"/>
          <p:nvPr>
            <p:ph type="title"/>
          </p:nvPr>
        </p:nvSpPr>
        <p:spPr>
          <a:xfrm rot="5400000">
            <a:off x="4824414" y="2481263"/>
            <a:ext cx="5410200" cy="1971675"/>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16"/>
          <p:cNvSpPr txBox="1"/>
          <p:nvPr>
            <p:ph idx="1" type="body"/>
          </p:nvPr>
        </p:nvSpPr>
        <p:spPr>
          <a:xfrm rot="5400000">
            <a:off x="881064" y="623888"/>
            <a:ext cx="5410200" cy="568642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116"/>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6"/>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6"/>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7" name="Google Shape;97;p116"/>
          <p:cNvCxnSpPr/>
          <p:nvPr/>
        </p:nvCxnSpPr>
        <p:spPr>
          <a:xfrm rot="10800000">
            <a:off x="7543800" y="173563"/>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0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0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106"/>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6"/>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6"/>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 name="Shape 31"/>
        <p:cNvGrpSpPr/>
        <p:nvPr/>
      </p:nvGrpSpPr>
      <p:grpSpPr>
        <a:xfrm>
          <a:off x="0" y="0"/>
          <a:ext cx="0" cy="0"/>
          <a:chOff x="0" y="0"/>
          <a:chExt cx="0" cy="0"/>
        </a:xfrm>
      </p:grpSpPr>
      <p:sp>
        <p:nvSpPr>
          <p:cNvPr id="32" name="Google Shape;32;p107"/>
          <p:cNvSpPr txBox="1"/>
          <p:nvPr>
            <p:ph idx="1" type="body"/>
          </p:nvPr>
        </p:nvSpPr>
        <p:spPr>
          <a:xfrm>
            <a:off x="457200" y="274638"/>
            <a:ext cx="8229600" cy="585152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3" name="Google Shape;33;p107"/>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7"/>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7"/>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rgbClr val="0C0C0C"/>
                </a:solidFill>
                <a:latin typeface="Cambria"/>
                <a:ea typeface="Cambria"/>
                <a:cs typeface="Cambria"/>
                <a:sym typeface="Cambria"/>
              </a:defRPr>
            </a:lvl1pPr>
            <a:lvl2pPr indent="0" lvl="1" marL="0" algn="l">
              <a:spcBef>
                <a:spcPts val="0"/>
              </a:spcBef>
              <a:buNone/>
              <a:defRPr sz="1000">
                <a:solidFill>
                  <a:srgbClr val="0C0C0C"/>
                </a:solidFill>
                <a:latin typeface="Cambria"/>
                <a:ea typeface="Cambria"/>
                <a:cs typeface="Cambria"/>
                <a:sym typeface="Cambria"/>
              </a:defRPr>
            </a:lvl2pPr>
            <a:lvl3pPr indent="0" lvl="2" marL="0" algn="l">
              <a:spcBef>
                <a:spcPts val="0"/>
              </a:spcBef>
              <a:buNone/>
              <a:defRPr sz="1000">
                <a:solidFill>
                  <a:srgbClr val="0C0C0C"/>
                </a:solidFill>
                <a:latin typeface="Cambria"/>
                <a:ea typeface="Cambria"/>
                <a:cs typeface="Cambria"/>
                <a:sym typeface="Cambria"/>
              </a:defRPr>
            </a:lvl3pPr>
            <a:lvl4pPr indent="0" lvl="3" marL="0" algn="l">
              <a:spcBef>
                <a:spcPts val="0"/>
              </a:spcBef>
              <a:buNone/>
              <a:defRPr sz="1000">
                <a:solidFill>
                  <a:srgbClr val="0C0C0C"/>
                </a:solidFill>
                <a:latin typeface="Cambria"/>
                <a:ea typeface="Cambria"/>
                <a:cs typeface="Cambria"/>
                <a:sym typeface="Cambria"/>
              </a:defRPr>
            </a:lvl4pPr>
            <a:lvl5pPr indent="0" lvl="4" marL="0" algn="l">
              <a:spcBef>
                <a:spcPts val="0"/>
              </a:spcBef>
              <a:buNone/>
              <a:defRPr sz="1000">
                <a:solidFill>
                  <a:srgbClr val="0C0C0C"/>
                </a:solidFill>
                <a:latin typeface="Cambria"/>
                <a:ea typeface="Cambria"/>
                <a:cs typeface="Cambria"/>
                <a:sym typeface="Cambria"/>
              </a:defRPr>
            </a:lvl5pPr>
            <a:lvl6pPr indent="0" lvl="5" marL="0" algn="l">
              <a:spcBef>
                <a:spcPts val="0"/>
              </a:spcBef>
              <a:buNone/>
              <a:defRPr sz="1000">
                <a:solidFill>
                  <a:srgbClr val="0C0C0C"/>
                </a:solidFill>
                <a:latin typeface="Cambria"/>
                <a:ea typeface="Cambria"/>
                <a:cs typeface="Cambria"/>
                <a:sym typeface="Cambria"/>
              </a:defRPr>
            </a:lvl6pPr>
            <a:lvl7pPr indent="0" lvl="6" marL="0" algn="l">
              <a:spcBef>
                <a:spcPts val="0"/>
              </a:spcBef>
              <a:buNone/>
              <a:defRPr sz="1000">
                <a:solidFill>
                  <a:srgbClr val="0C0C0C"/>
                </a:solidFill>
                <a:latin typeface="Cambria"/>
                <a:ea typeface="Cambria"/>
                <a:cs typeface="Cambria"/>
                <a:sym typeface="Cambria"/>
              </a:defRPr>
            </a:lvl7pPr>
            <a:lvl8pPr indent="0" lvl="7" marL="0" algn="l">
              <a:spcBef>
                <a:spcPts val="0"/>
              </a:spcBef>
              <a:buNone/>
              <a:defRPr sz="1000">
                <a:solidFill>
                  <a:srgbClr val="0C0C0C"/>
                </a:solidFill>
                <a:latin typeface="Cambria"/>
                <a:ea typeface="Cambria"/>
                <a:cs typeface="Cambria"/>
                <a:sym typeface="Cambria"/>
              </a:defRPr>
            </a:lvl8pPr>
            <a:lvl9pPr indent="0" lvl="8" marL="0" algn="l">
              <a:spcBef>
                <a:spcPts val="0"/>
              </a:spcBef>
              <a:buNone/>
              <a:defRPr sz="1000">
                <a:solidFill>
                  <a:srgbClr val="0C0C0C"/>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6" name="Shape 36"/>
        <p:cNvGrpSpPr/>
        <p:nvPr/>
      </p:nvGrpSpPr>
      <p:grpSpPr>
        <a:xfrm>
          <a:off x="0" y="0"/>
          <a:ext cx="0" cy="0"/>
          <a:chOff x="0" y="0"/>
          <a:chExt cx="0" cy="0"/>
        </a:xfrm>
      </p:grpSpPr>
      <p:sp>
        <p:nvSpPr>
          <p:cNvPr id="37" name="Google Shape;37;p108"/>
          <p:cNvSpPr/>
          <p:nvPr/>
        </p:nvSpPr>
        <p:spPr>
          <a:xfrm>
            <a:off x="0" y="0"/>
            <a:ext cx="9144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08"/>
          <p:cNvSpPr/>
          <p:nvPr/>
        </p:nvSpPr>
        <p:spPr>
          <a:xfrm>
            <a:off x="4762" y="0"/>
            <a:ext cx="9139239" cy="4572001"/>
          </a:xfrm>
          <a:custGeom>
            <a:rect b="b" l="l" r="r" t="t"/>
            <a:pathLst>
              <a:path extrusionOk="0" h="4572001" w="9139239">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8"/>
          <p:cNvSpPr txBox="1"/>
          <p:nvPr>
            <p:ph type="title"/>
          </p:nvPr>
        </p:nvSpPr>
        <p:spPr>
          <a:xfrm>
            <a:off x="342900" y="4960137"/>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Cambria"/>
              <a:buNone/>
              <a:defRPr b="0"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08"/>
          <p:cNvSpPr txBox="1"/>
          <p:nvPr>
            <p:ph idx="1" type="body"/>
          </p:nvPr>
        </p:nvSpPr>
        <p:spPr>
          <a:xfrm>
            <a:off x="6457950" y="4960137"/>
            <a:ext cx="24003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600"/>
              <a:buNone/>
              <a:defRPr sz="1600">
                <a:solidFill>
                  <a:srgbClr val="0C0C0C"/>
                </a:solidFill>
              </a:defRPr>
            </a:lvl1pPr>
            <a:lvl2pPr indent="-228600" lvl="1" marL="914400" algn="l">
              <a:lnSpc>
                <a:spcPct val="90000"/>
              </a:lnSpc>
              <a:spcBef>
                <a:spcPts val="200"/>
              </a:spcBef>
              <a:spcAft>
                <a:spcPts val="0"/>
              </a:spcAft>
              <a:buSzPts val="1600"/>
              <a:buNone/>
              <a:defRPr sz="16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1" name="Google Shape;41;p108"/>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8"/>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8"/>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4" name="Google Shape;44;p108"/>
          <p:cNvCxnSpPr/>
          <p:nvPr/>
        </p:nvCxnSpPr>
        <p:spPr>
          <a:xfrm rot="10800000">
            <a:off x="6290132"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10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09"/>
          <p:cNvSpPr txBox="1"/>
          <p:nvPr>
            <p:ph idx="1" type="body"/>
          </p:nvPr>
        </p:nvSpPr>
        <p:spPr>
          <a:xfrm>
            <a:off x="768096" y="2286000"/>
            <a:ext cx="356616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109"/>
          <p:cNvSpPr txBox="1"/>
          <p:nvPr>
            <p:ph idx="2" type="body"/>
          </p:nvPr>
        </p:nvSpPr>
        <p:spPr>
          <a:xfrm>
            <a:off x="4491990" y="2286000"/>
            <a:ext cx="356616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109"/>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9"/>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9"/>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1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10"/>
          <p:cNvSpPr txBox="1"/>
          <p:nvPr>
            <p:ph idx="1" type="body"/>
          </p:nvPr>
        </p:nvSpPr>
        <p:spPr>
          <a:xfrm>
            <a:off x="768096" y="2179636"/>
            <a:ext cx="356616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200"/>
              <a:buNone/>
              <a:defRPr b="0" sz="2200" cap="none">
                <a:solidFill>
                  <a:schemeClr val="accent1"/>
                </a:solidFill>
                <a:latin typeface="Cambria"/>
                <a:ea typeface="Cambria"/>
                <a:cs typeface="Cambria"/>
                <a:sym typeface="Cambria"/>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5" name="Google Shape;55;p110"/>
          <p:cNvSpPr txBox="1"/>
          <p:nvPr>
            <p:ph idx="2" type="body"/>
          </p:nvPr>
        </p:nvSpPr>
        <p:spPr>
          <a:xfrm>
            <a:off x="768096" y="2967788"/>
            <a:ext cx="356616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110"/>
          <p:cNvSpPr txBox="1"/>
          <p:nvPr>
            <p:ph idx="3" type="body"/>
          </p:nvPr>
        </p:nvSpPr>
        <p:spPr>
          <a:xfrm>
            <a:off x="4491990" y="2179636"/>
            <a:ext cx="356616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200"/>
              <a:buNone/>
              <a:defRPr b="0" sz="2200" cap="none">
                <a:solidFill>
                  <a:schemeClr val="accent1"/>
                </a:solidFill>
                <a:latin typeface="Cambria"/>
                <a:ea typeface="Cambria"/>
                <a:cs typeface="Cambria"/>
                <a:sym typeface="Cambria"/>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7" name="Google Shape;57;p110"/>
          <p:cNvSpPr txBox="1"/>
          <p:nvPr>
            <p:ph idx="4" type="body"/>
          </p:nvPr>
        </p:nvSpPr>
        <p:spPr>
          <a:xfrm>
            <a:off x="4491990" y="2967788"/>
            <a:ext cx="356616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110"/>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0"/>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0"/>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11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1"/>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1"/>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11"/>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6" name="Shape 66"/>
        <p:cNvGrpSpPr/>
        <p:nvPr/>
      </p:nvGrpSpPr>
      <p:grpSpPr>
        <a:xfrm>
          <a:off x="0" y="0"/>
          <a:ext cx="0" cy="0"/>
          <a:chOff x="0" y="0"/>
          <a:chExt cx="0" cy="0"/>
        </a:xfrm>
      </p:grpSpPr>
      <p:sp>
        <p:nvSpPr>
          <p:cNvPr id="67" name="Google Shape;67;p112"/>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2"/>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2"/>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113"/>
          <p:cNvSpPr txBox="1"/>
          <p:nvPr>
            <p:ph type="title"/>
          </p:nvPr>
        </p:nvSpPr>
        <p:spPr>
          <a:xfrm>
            <a:off x="768096" y="471509"/>
            <a:ext cx="329184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3600"/>
              <a:buFont typeface="Cambria"/>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3"/>
          <p:cNvSpPr txBox="1"/>
          <p:nvPr>
            <p:ph idx="1" type="body"/>
          </p:nvPr>
        </p:nvSpPr>
        <p:spPr>
          <a:xfrm>
            <a:off x="4286250" y="822960"/>
            <a:ext cx="4258818" cy="5184648"/>
          </a:xfrm>
          <a:prstGeom prst="rect">
            <a:avLst/>
          </a:prstGeom>
          <a:noFill/>
          <a:ln>
            <a:noFill/>
          </a:ln>
        </p:spPr>
        <p:txBody>
          <a:bodyPr anchorCtr="0" anchor="t" bIns="45700" lIns="45700" spcFirstLastPara="1" rIns="45700" wrap="square" tIns="45700">
            <a:normAutofit/>
          </a:bodyPr>
          <a:lstStyle>
            <a:lvl1pPr indent="-355600" lvl="0" marL="457200" algn="l">
              <a:lnSpc>
                <a:spcPct val="90000"/>
              </a:lnSpc>
              <a:spcBef>
                <a:spcPts val="1200"/>
              </a:spcBef>
              <a:spcAft>
                <a:spcPts val="0"/>
              </a:spcAft>
              <a:buSzPts val="2000"/>
              <a:buChar char=" "/>
              <a:defRPr sz="2000"/>
            </a:lvl1pPr>
            <a:lvl2pPr indent="-330200" lvl="1" marL="914400" algn="l">
              <a:lnSpc>
                <a:spcPct val="90000"/>
              </a:lnSpc>
              <a:spcBef>
                <a:spcPts val="200"/>
              </a:spcBef>
              <a:spcAft>
                <a:spcPts val="0"/>
              </a:spcAft>
              <a:buSzPts val="1600"/>
              <a:buChar char="🢝"/>
              <a:defRPr sz="1600"/>
            </a:lvl2pPr>
            <a:lvl3pPr indent="-304800" lvl="2" marL="1371600" algn="l">
              <a:lnSpc>
                <a:spcPct val="90000"/>
              </a:lnSpc>
              <a:spcBef>
                <a:spcPts val="400"/>
              </a:spcBef>
              <a:spcAft>
                <a:spcPts val="0"/>
              </a:spcAft>
              <a:buSzPts val="1200"/>
              <a:buChar char="🢝"/>
              <a:defRPr sz="1200"/>
            </a:lvl3pPr>
            <a:lvl4pPr indent="-304800" lvl="3" marL="1828800" algn="l">
              <a:lnSpc>
                <a:spcPct val="90000"/>
              </a:lnSpc>
              <a:spcBef>
                <a:spcPts val="400"/>
              </a:spcBef>
              <a:spcAft>
                <a:spcPts val="0"/>
              </a:spcAft>
              <a:buSzPts val="1200"/>
              <a:buChar char="🢝"/>
              <a:defRPr sz="1200"/>
            </a:lvl4pPr>
            <a:lvl5pPr indent="-304800" lvl="4" marL="2286000" algn="l">
              <a:lnSpc>
                <a:spcPct val="90000"/>
              </a:lnSpc>
              <a:spcBef>
                <a:spcPts val="400"/>
              </a:spcBef>
              <a:spcAft>
                <a:spcPts val="0"/>
              </a:spcAft>
              <a:buSzPts val="1200"/>
              <a:buChar char="🢝"/>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73" name="Google Shape;73;p113"/>
          <p:cNvSpPr txBox="1"/>
          <p:nvPr>
            <p:ph idx="2" type="body"/>
          </p:nvPr>
        </p:nvSpPr>
        <p:spPr>
          <a:xfrm>
            <a:off x="768096" y="2257506"/>
            <a:ext cx="329184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4" name="Google Shape;74;p113"/>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3"/>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3"/>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4400"/>
              <a:buFont typeface="Cambria"/>
              <a:buNone/>
              <a:defRPr b="0" i="0" sz="4400" u="none" cap="none" strike="noStrike">
                <a:solidFill>
                  <a:srgbClr val="0C0C0C"/>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lvl1pPr indent="-355600" lvl="0" marL="457200" marR="0" rtl="0" algn="l">
              <a:lnSpc>
                <a:spcPct val="90000"/>
              </a:lnSpc>
              <a:spcBef>
                <a:spcPts val="1200"/>
              </a:spcBef>
              <a:spcAft>
                <a:spcPts val="0"/>
              </a:spcAft>
              <a:buClr>
                <a:schemeClr val="accent1"/>
              </a:buClr>
              <a:buSzPts val="2000"/>
              <a:buFont typeface="Twentieth Century"/>
              <a:buChar char=" "/>
              <a:defRPr b="0" i="0" sz="2000" u="none" cap="none" strike="noStrike">
                <a:solidFill>
                  <a:schemeClr val="dk1"/>
                </a:solidFill>
                <a:latin typeface="Cambria"/>
                <a:ea typeface="Cambria"/>
                <a:cs typeface="Cambria"/>
                <a:sym typeface="Cambria"/>
              </a:defRPr>
            </a:lvl1pPr>
            <a:lvl2pPr indent="-330200" lvl="1" marL="914400" marR="0" rtl="0" algn="l">
              <a:lnSpc>
                <a:spcPct val="90000"/>
              </a:lnSpc>
              <a:spcBef>
                <a:spcPts val="200"/>
              </a:spcBef>
              <a:spcAft>
                <a:spcPts val="0"/>
              </a:spcAft>
              <a:buClr>
                <a:schemeClr val="accent1"/>
              </a:buClr>
              <a:buSzPts val="1600"/>
              <a:buFont typeface="Noto Sans Symbols"/>
              <a:buChar char="🢝"/>
              <a:defRPr b="0" i="0" sz="1600" u="none" cap="none" strike="noStrike">
                <a:solidFill>
                  <a:schemeClr val="dk1"/>
                </a:solidFill>
                <a:latin typeface="Cambria"/>
                <a:ea typeface="Cambria"/>
                <a:cs typeface="Cambria"/>
                <a:sym typeface="Cambria"/>
              </a:defRPr>
            </a:lvl2pPr>
            <a:lvl3pPr indent="-304800" lvl="2" marL="13716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3pPr>
            <a:lvl4pPr indent="-304800" lvl="3" marL="18288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4pPr>
            <a:lvl5pPr indent="-304800" lvl="4" marL="22860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5pPr>
            <a:lvl6pPr indent="-304800" lvl="5" marL="27432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6pPr>
            <a:lvl7pPr indent="-304800" lvl="6" marL="32004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7pPr>
            <a:lvl8pPr indent="-304800" lvl="7" marL="36576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8pPr>
            <a:lvl9pPr indent="-304800" lvl="8" marL="4114800" marR="0" rtl="0" algn="l">
              <a:lnSpc>
                <a:spcPct val="90000"/>
              </a:lnSpc>
              <a:spcBef>
                <a:spcPts val="400"/>
              </a:spcBef>
              <a:spcAft>
                <a:spcPts val="400"/>
              </a:spcAft>
              <a:buClr>
                <a:schemeClr val="accent1"/>
              </a:buClr>
              <a:buSzPts val="1200"/>
              <a:buFont typeface="Noto Sans Symbols"/>
              <a:buChar char="🢝"/>
              <a:defRPr b="0" i="0" sz="1200" u="none" cap="none" strike="noStrike">
                <a:solidFill>
                  <a:schemeClr val="dk1"/>
                </a:solidFill>
                <a:latin typeface="Cambria"/>
                <a:ea typeface="Cambria"/>
                <a:cs typeface="Cambria"/>
                <a:sym typeface="Cambria"/>
              </a:defRPr>
            </a:lvl9pPr>
          </a:lstStyle>
          <a:p/>
        </p:txBody>
      </p:sp>
      <p:sp>
        <p:nvSpPr>
          <p:cNvPr id="12" name="Google Shape;12;p104"/>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3" name="Google Shape;13;p104"/>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4" name="Google Shape;14;p104"/>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Cambria"/>
                <a:ea typeface="Cambria"/>
                <a:cs typeface="Cambria"/>
                <a:sym typeface="Cambria"/>
              </a:defRPr>
            </a:lvl1pPr>
            <a:lvl2pPr indent="0" lvl="1" marL="0" marR="0" rtl="0" algn="l">
              <a:spcBef>
                <a:spcPts val="0"/>
              </a:spcBef>
              <a:buNone/>
              <a:defRPr b="0" i="0" sz="1000" u="none" cap="none" strike="noStrike">
                <a:solidFill>
                  <a:srgbClr val="0C0C0C"/>
                </a:solidFill>
                <a:latin typeface="Cambria"/>
                <a:ea typeface="Cambria"/>
                <a:cs typeface="Cambria"/>
                <a:sym typeface="Cambria"/>
              </a:defRPr>
            </a:lvl2pPr>
            <a:lvl3pPr indent="0" lvl="2" marL="0" marR="0" rtl="0" algn="l">
              <a:spcBef>
                <a:spcPts val="0"/>
              </a:spcBef>
              <a:buNone/>
              <a:defRPr b="0" i="0" sz="1000" u="none" cap="none" strike="noStrike">
                <a:solidFill>
                  <a:srgbClr val="0C0C0C"/>
                </a:solidFill>
                <a:latin typeface="Cambria"/>
                <a:ea typeface="Cambria"/>
                <a:cs typeface="Cambria"/>
                <a:sym typeface="Cambria"/>
              </a:defRPr>
            </a:lvl3pPr>
            <a:lvl4pPr indent="0" lvl="3" marL="0" marR="0" rtl="0" algn="l">
              <a:spcBef>
                <a:spcPts val="0"/>
              </a:spcBef>
              <a:buNone/>
              <a:defRPr b="0" i="0" sz="1000" u="none" cap="none" strike="noStrike">
                <a:solidFill>
                  <a:srgbClr val="0C0C0C"/>
                </a:solidFill>
                <a:latin typeface="Cambria"/>
                <a:ea typeface="Cambria"/>
                <a:cs typeface="Cambria"/>
                <a:sym typeface="Cambria"/>
              </a:defRPr>
            </a:lvl4pPr>
            <a:lvl5pPr indent="0" lvl="4" marL="0" marR="0" rtl="0" algn="l">
              <a:spcBef>
                <a:spcPts val="0"/>
              </a:spcBef>
              <a:buNone/>
              <a:defRPr b="0" i="0" sz="1000" u="none" cap="none" strike="noStrike">
                <a:solidFill>
                  <a:srgbClr val="0C0C0C"/>
                </a:solidFill>
                <a:latin typeface="Cambria"/>
                <a:ea typeface="Cambria"/>
                <a:cs typeface="Cambria"/>
                <a:sym typeface="Cambria"/>
              </a:defRPr>
            </a:lvl5pPr>
            <a:lvl6pPr indent="0" lvl="5" marL="0" marR="0" rtl="0" algn="l">
              <a:spcBef>
                <a:spcPts val="0"/>
              </a:spcBef>
              <a:buNone/>
              <a:defRPr b="0" i="0" sz="1000" u="none" cap="none" strike="noStrike">
                <a:solidFill>
                  <a:srgbClr val="0C0C0C"/>
                </a:solidFill>
                <a:latin typeface="Cambria"/>
                <a:ea typeface="Cambria"/>
                <a:cs typeface="Cambria"/>
                <a:sym typeface="Cambria"/>
              </a:defRPr>
            </a:lvl6pPr>
            <a:lvl7pPr indent="0" lvl="6" marL="0" marR="0" rtl="0" algn="l">
              <a:spcBef>
                <a:spcPts val="0"/>
              </a:spcBef>
              <a:buNone/>
              <a:defRPr b="0" i="0" sz="1000" u="none" cap="none" strike="noStrike">
                <a:solidFill>
                  <a:srgbClr val="0C0C0C"/>
                </a:solidFill>
                <a:latin typeface="Cambria"/>
                <a:ea typeface="Cambria"/>
                <a:cs typeface="Cambria"/>
                <a:sym typeface="Cambria"/>
              </a:defRPr>
            </a:lvl7pPr>
            <a:lvl8pPr indent="0" lvl="7" marL="0" marR="0" rtl="0" algn="l">
              <a:spcBef>
                <a:spcPts val="0"/>
              </a:spcBef>
              <a:buNone/>
              <a:defRPr b="0" i="0" sz="1000" u="none" cap="none" strike="noStrike">
                <a:solidFill>
                  <a:srgbClr val="0C0C0C"/>
                </a:solidFill>
                <a:latin typeface="Cambria"/>
                <a:ea typeface="Cambria"/>
                <a:cs typeface="Cambria"/>
                <a:sym typeface="Cambria"/>
              </a:defRPr>
            </a:lvl8pPr>
            <a:lvl9pPr indent="0" lvl="8" marL="0" marR="0" rtl="0" algn="l">
              <a:spcBef>
                <a:spcPts val="0"/>
              </a:spcBef>
              <a:buNone/>
              <a:defRPr b="0" i="0" sz="1000" u="none" cap="none" strike="noStrike">
                <a:solidFill>
                  <a:srgbClr val="0C0C0C"/>
                </a:solidFill>
                <a:latin typeface="Cambria"/>
                <a:ea typeface="Cambria"/>
                <a:cs typeface="Cambria"/>
                <a:sym typeface="Cambria"/>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04"/>
          <p:cNvCxnSpPr/>
          <p:nvPr/>
        </p:nvCxnSpPr>
        <p:spPr>
          <a:xfrm rot="10800000">
            <a:off x="5715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7.jpg"/><Relationship Id="rId4" Type="http://schemas.openxmlformats.org/officeDocument/2006/relationships/image" Target="../media/image9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2.jpg"/><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1.jpg"/><Relationship Id="rId4" Type="http://schemas.openxmlformats.org/officeDocument/2006/relationships/image" Target="../media/image10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about:blan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33.jpg"/><Relationship Id="rId5"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jpg"/><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 Id="rId4" Type="http://schemas.openxmlformats.org/officeDocument/2006/relationships/image" Target="../media/image56.jpg"/><Relationship Id="rId5" Type="http://schemas.openxmlformats.org/officeDocument/2006/relationships/image" Target="../media/image5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www.marketsandmarkets.com/Market-Reports/cryocooler-market-247727537.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6.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2.png"/><Relationship Id="rId4" Type="http://schemas.openxmlformats.org/officeDocument/2006/relationships/image" Target="../media/image67.png"/><Relationship Id="rId5" Type="http://schemas.openxmlformats.org/officeDocument/2006/relationships/image" Target="../media/image77.png"/><Relationship Id="rId6" Type="http://schemas.openxmlformats.org/officeDocument/2006/relationships/image" Target="../media/image89.png"/><Relationship Id="rId7"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84.png"/><Relationship Id="rId7"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0.png"/><Relationship Id="rId4" Type="http://schemas.openxmlformats.org/officeDocument/2006/relationships/image" Target="../media/image8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0.jpg"/><Relationship Id="rId4" Type="http://schemas.openxmlformats.org/officeDocument/2006/relationships/image" Target="../media/image99.jpg"/><Relationship Id="rId5" Type="http://schemas.openxmlformats.org/officeDocument/2006/relationships/image" Target="../media/image9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type="ctrTitle"/>
          </p:nvPr>
        </p:nvSpPr>
        <p:spPr>
          <a:xfrm>
            <a:off x="0" y="4959350"/>
            <a:ext cx="6172200" cy="1463675"/>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accent1"/>
              </a:buClr>
              <a:buSzPts val="3200"/>
              <a:buFont typeface="Cambria"/>
              <a:buNone/>
            </a:pPr>
            <a:r>
              <a:rPr lang="en-US" sz="3200">
                <a:solidFill>
                  <a:schemeClr val="accent1"/>
                </a:solidFill>
                <a:latin typeface="Cambria"/>
                <a:ea typeface="Cambria"/>
                <a:cs typeface="Cambria"/>
                <a:sym typeface="Cambria"/>
              </a:rPr>
              <a:t>DESIGN FOR X, </a:t>
            </a:r>
            <a:br>
              <a:rPr lang="en-US" sz="3200">
                <a:solidFill>
                  <a:schemeClr val="accent1"/>
                </a:solidFill>
                <a:latin typeface="Cambria"/>
                <a:ea typeface="Cambria"/>
                <a:cs typeface="Cambria"/>
                <a:sym typeface="Cambria"/>
              </a:rPr>
            </a:br>
            <a:r>
              <a:rPr lang="en-US" sz="2400">
                <a:solidFill>
                  <a:schemeClr val="accent1"/>
                </a:solidFill>
                <a:latin typeface="Cambria"/>
                <a:ea typeface="Cambria"/>
                <a:cs typeface="Cambria"/>
                <a:sym typeface="Cambria"/>
              </a:rPr>
              <a:t>PRODUCT DESIGN &amp; DEVELOPMENT</a:t>
            </a:r>
            <a:endParaRPr sz="3200">
              <a:solidFill>
                <a:schemeClr val="accent1"/>
              </a:solidFill>
              <a:latin typeface="Cambria"/>
              <a:ea typeface="Cambria"/>
              <a:cs typeface="Cambria"/>
              <a:sym typeface="Cambria"/>
            </a:endParaRPr>
          </a:p>
        </p:txBody>
      </p:sp>
      <p:sp>
        <p:nvSpPr>
          <p:cNvPr id="103" name="Google Shape;103;p1"/>
          <p:cNvSpPr txBox="1"/>
          <p:nvPr>
            <p:ph idx="1" type="subTitle"/>
          </p:nvPr>
        </p:nvSpPr>
        <p:spPr>
          <a:xfrm>
            <a:off x="6457950" y="4959350"/>
            <a:ext cx="2400300" cy="146367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lang="en-US" sz="2000">
                <a:solidFill>
                  <a:schemeClr val="dk1"/>
                </a:solidFill>
              </a:rPr>
              <a:t>B.Tech First Year– </a:t>
            </a:r>
            <a:endParaRPr/>
          </a:p>
        </p:txBody>
      </p:sp>
      <p:sp>
        <p:nvSpPr>
          <p:cNvPr id="104" name="Google Shape;104;p1"/>
          <p:cNvSpPr/>
          <p:nvPr/>
        </p:nvSpPr>
        <p:spPr>
          <a:xfrm>
            <a:off x="646572" y="6324600"/>
            <a:ext cx="5495769"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Teaching Scheme Theory: 02 </a:t>
            </a:r>
            <a:r>
              <a:rPr b="0" i="0" lang="en-US" sz="1800" u="none" cap="none" strike="noStrike">
                <a:solidFill>
                  <a:schemeClr val="lt1"/>
                </a:solidFill>
                <a:latin typeface="Times New Roman"/>
                <a:ea typeface="Times New Roman"/>
                <a:cs typeface="Times New Roman"/>
                <a:sym typeface="Times New Roman"/>
              </a:rPr>
              <a:t> Hours/Week</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609600" y="0"/>
            <a:ext cx="8153400" cy="8382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200"/>
              <a:buFont typeface="Cambria"/>
              <a:buNone/>
            </a:pPr>
            <a:r>
              <a:rPr lang="en-US" sz="3200">
                <a:solidFill>
                  <a:schemeClr val="dk1"/>
                </a:solidFill>
                <a:latin typeface="Cambria"/>
                <a:ea typeface="Cambria"/>
                <a:cs typeface="Cambria"/>
                <a:sym typeface="Cambria"/>
              </a:rPr>
              <a:t>HOUSE OF QUALITY</a:t>
            </a:r>
            <a:endParaRPr/>
          </a:p>
        </p:txBody>
      </p:sp>
      <p:pic>
        <p:nvPicPr>
          <p:cNvPr id="175" name="Google Shape;175;p10"/>
          <p:cNvPicPr preferRelativeResize="0"/>
          <p:nvPr>
            <p:ph idx="1" type="body"/>
          </p:nvPr>
        </p:nvPicPr>
        <p:blipFill rotWithShape="1">
          <a:blip r:embed="rId3">
            <a:alphaModFix/>
          </a:blip>
          <a:srcRect b="0" l="0" r="0" t="0"/>
          <a:stretch/>
        </p:blipFill>
        <p:spPr>
          <a:xfrm>
            <a:off x="1185643" y="872483"/>
            <a:ext cx="6967757" cy="598551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descr="Scola Powder Colour 500g" id="1099" name="Google Shape;1099;p100"/>
          <p:cNvPicPr preferRelativeResize="0"/>
          <p:nvPr>
            <p:ph idx="1" type="body"/>
          </p:nvPr>
        </p:nvPicPr>
        <p:blipFill rotWithShape="1">
          <a:blip r:embed="rId3">
            <a:alphaModFix/>
          </a:blip>
          <a:srcRect b="0" l="0" r="0" t="0"/>
          <a:stretch/>
        </p:blipFill>
        <p:spPr>
          <a:xfrm>
            <a:off x="4745230" y="2057400"/>
            <a:ext cx="3993333" cy="3170707"/>
          </a:xfrm>
          <a:prstGeom prst="rect">
            <a:avLst/>
          </a:prstGeom>
          <a:noFill/>
          <a:ln>
            <a:noFill/>
          </a:ln>
        </p:spPr>
      </p:pic>
      <p:pic>
        <p:nvPicPr>
          <p:cNvPr descr="Analysts see Asian Paints gaining market share once demand recovers |  Business Standard News" id="1100" name="Google Shape;1100;p100"/>
          <p:cNvPicPr preferRelativeResize="0"/>
          <p:nvPr/>
        </p:nvPicPr>
        <p:blipFill rotWithShape="1">
          <a:blip r:embed="rId4">
            <a:alphaModFix/>
          </a:blip>
          <a:srcRect b="0" l="0" r="0" t="0"/>
          <a:stretch/>
        </p:blipFill>
        <p:spPr>
          <a:xfrm>
            <a:off x="162052" y="2057400"/>
            <a:ext cx="4236720" cy="3170707"/>
          </a:xfrm>
          <a:prstGeom prst="rect">
            <a:avLst/>
          </a:prstGeom>
          <a:noFill/>
          <a:ln>
            <a:noFill/>
          </a:ln>
        </p:spPr>
      </p:pic>
      <p:sp>
        <p:nvSpPr>
          <p:cNvPr id="1101" name="Google Shape;1101;p100"/>
          <p:cNvSpPr/>
          <p:nvPr/>
        </p:nvSpPr>
        <p:spPr>
          <a:xfrm>
            <a:off x="1230378" y="384048"/>
            <a:ext cx="715162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Design for Delayed differentiation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1"/>
          <p:cNvSpPr txBox="1"/>
          <p:nvPr>
            <p:ph type="title"/>
          </p:nvPr>
        </p:nvSpPr>
        <p:spPr>
          <a:xfrm>
            <a:off x="679323" y="0"/>
            <a:ext cx="829970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200"/>
              <a:buFont typeface="Cambria"/>
              <a:buNone/>
            </a:pPr>
            <a:r>
              <a:rPr lang="en-US" sz="3200"/>
              <a:t>DESIGN FOR DELAYED DIFFERENTIATION</a:t>
            </a:r>
            <a:endParaRPr/>
          </a:p>
        </p:txBody>
      </p:sp>
      <p:pic>
        <p:nvPicPr>
          <p:cNvPr descr="Sourcing Strategies &amp; Inventory MGMT - ppt video online download" id="1107" name="Google Shape;1107;p101"/>
          <p:cNvPicPr preferRelativeResize="0"/>
          <p:nvPr>
            <p:ph idx="1" type="body"/>
          </p:nvPr>
        </p:nvPicPr>
        <p:blipFill rotWithShape="1">
          <a:blip r:embed="rId3">
            <a:alphaModFix/>
          </a:blip>
          <a:srcRect b="0" l="0" r="0" t="15153"/>
          <a:stretch/>
        </p:blipFill>
        <p:spPr>
          <a:xfrm>
            <a:off x="3719407" y="3429000"/>
            <a:ext cx="5363633" cy="3413125"/>
          </a:xfrm>
          <a:prstGeom prst="rect">
            <a:avLst/>
          </a:prstGeom>
          <a:noFill/>
          <a:ln>
            <a:noFill/>
          </a:ln>
        </p:spPr>
      </p:pic>
      <p:pic>
        <p:nvPicPr>
          <p:cNvPr descr="Postpone differentiation - Wikilean" id="1108" name="Google Shape;1108;p101"/>
          <p:cNvPicPr preferRelativeResize="0"/>
          <p:nvPr/>
        </p:nvPicPr>
        <p:blipFill rotWithShape="1">
          <a:blip r:embed="rId4">
            <a:alphaModFix/>
          </a:blip>
          <a:srcRect b="0" l="0" r="0" t="0"/>
          <a:stretch/>
        </p:blipFill>
        <p:spPr>
          <a:xfrm>
            <a:off x="164973" y="1215390"/>
            <a:ext cx="4752975" cy="2171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2"/>
          <p:cNvSpPr txBox="1"/>
          <p:nvPr>
            <p:ph type="title"/>
          </p:nvPr>
        </p:nvSpPr>
        <p:spPr>
          <a:xfrm>
            <a:off x="768095" y="152400"/>
            <a:ext cx="7290054" cy="1014984"/>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DFX</a:t>
            </a:r>
            <a:endParaRPr/>
          </a:p>
        </p:txBody>
      </p:sp>
      <p:sp>
        <p:nvSpPr>
          <p:cNvPr id="1114" name="Google Shape;1114;p102"/>
          <p:cNvSpPr txBox="1"/>
          <p:nvPr>
            <p:ph idx="1" type="body"/>
          </p:nvPr>
        </p:nvSpPr>
        <p:spPr>
          <a:xfrm>
            <a:off x="926972" y="1136904"/>
            <a:ext cx="7290055" cy="45567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Design for Ergonomics, </a:t>
            </a:r>
            <a:endParaRPr/>
          </a:p>
          <a:p>
            <a:pPr indent="0" lvl="0" marL="91440" rtl="0" algn="l">
              <a:lnSpc>
                <a:spcPct val="90000"/>
              </a:lnSpc>
              <a:spcBef>
                <a:spcPts val="1400"/>
              </a:spcBef>
              <a:spcAft>
                <a:spcPts val="0"/>
              </a:spcAft>
              <a:buSzPts val="2000"/>
              <a:buNone/>
            </a:pPr>
            <a:r>
              <a:t/>
            </a:r>
            <a:endParaRPr/>
          </a:p>
        </p:txBody>
      </p:sp>
      <p:pic>
        <p:nvPicPr>
          <p:cNvPr id="1115" name="Google Shape;1115;p102"/>
          <p:cNvPicPr preferRelativeResize="0"/>
          <p:nvPr/>
        </p:nvPicPr>
        <p:blipFill rotWithShape="1">
          <a:blip r:embed="rId3">
            <a:alphaModFix/>
          </a:blip>
          <a:srcRect b="0" l="0" r="0" t="0"/>
          <a:stretch/>
        </p:blipFill>
        <p:spPr>
          <a:xfrm>
            <a:off x="64052" y="3657600"/>
            <a:ext cx="4267200" cy="3200400"/>
          </a:xfrm>
          <a:prstGeom prst="rect">
            <a:avLst/>
          </a:prstGeom>
          <a:noFill/>
          <a:ln>
            <a:noFill/>
          </a:ln>
        </p:spPr>
      </p:pic>
      <p:pic>
        <p:nvPicPr>
          <p:cNvPr descr="Apple Reveals the Technology behind Apple Watch's Digital Crown - Patently  Apple" id="1116" name="Google Shape;1116;p102"/>
          <p:cNvPicPr preferRelativeResize="0"/>
          <p:nvPr/>
        </p:nvPicPr>
        <p:blipFill rotWithShape="1">
          <a:blip r:embed="rId4">
            <a:alphaModFix/>
          </a:blip>
          <a:srcRect b="0" l="0" r="0" t="0"/>
          <a:stretch/>
        </p:blipFill>
        <p:spPr>
          <a:xfrm>
            <a:off x="4541519" y="443484"/>
            <a:ext cx="4262343" cy="2971800"/>
          </a:xfrm>
          <a:prstGeom prst="rect">
            <a:avLst/>
          </a:prstGeom>
          <a:noFill/>
          <a:ln>
            <a:noFill/>
          </a:ln>
        </p:spPr>
      </p:pic>
      <p:sp>
        <p:nvSpPr>
          <p:cNvPr id="1117" name="Google Shape;1117;p102"/>
          <p:cNvSpPr/>
          <p:nvPr/>
        </p:nvSpPr>
        <p:spPr>
          <a:xfrm>
            <a:off x="4572000" y="6217807"/>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https://www.hfes-europe.org/bad-ergonomics/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0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lang="en-US"/>
              <a:t>THANK YOU</a:t>
            </a:r>
            <a:endParaRPr/>
          </a:p>
        </p:txBody>
      </p:sp>
      <p:sp>
        <p:nvSpPr>
          <p:cNvPr id="1123" name="Google Shape;1123;p103"/>
          <p:cNvSpPr txBox="1"/>
          <p:nvPr>
            <p:ph idx="1" type="body"/>
          </p:nvPr>
        </p:nvSpPr>
        <p:spPr>
          <a:xfrm>
            <a:off x="926972" y="2218944"/>
            <a:ext cx="7290055" cy="4023360"/>
          </a:xfrm>
          <a:prstGeom prst="rect">
            <a:avLst/>
          </a:prstGeom>
          <a:noFill/>
          <a:ln>
            <a:noFill/>
          </a:ln>
        </p:spPr>
        <p:txBody>
          <a:bodyPr anchorCtr="0" anchor="ctr" bIns="45700" lIns="45700" spcFirstLastPara="1" rIns="45700" wrap="square" tIns="45700">
            <a:normAutofit/>
          </a:bodyPr>
          <a:lstStyle/>
          <a:p>
            <a:pPr indent="-203200" lvl="0" marL="91440" rtl="0" algn="ctr">
              <a:lnSpc>
                <a:spcPct val="90000"/>
              </a:lnSpc>
              <a:spcBef>
                <a:spcPts val="0"/>
              </a:spcBef>
              <a:spcAft>
                <a:spcPts val="0"/>
              </a:spcAft>
              <a:buSzPts val="3200"/>
              <a:buChar char=" "/>
            </a:pPr>
            <a:r>
              <a:rPr lang="en-US" sz="3200"/>
              <a:t>PREPARE WELL….PERFORM BEST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type="title"/>
          </p:nvPr>
        </p:nvSpPr>
        <p:spPr>
          <a:xfrm>
            <a:off x="926973" y="131064"/>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COMPANIES USE QFD</a:t>
            </a:r>
            <a:endParaRPr/>
          </a:p>
        </p:txBody>
      </p:sp>
      <p:sp>
        <p:nvSpPr>
          <p:cNvPr id="181" name="Google Shape;181;p11"/>
          <p:cNvSpPr txBox="1"/>
          <p:nvPr>
            <p:ph idx="1" type="body"/>
          </p:nvPr>
        </p:nvSpPr>
        <p:spPr>
          <a:xfrm>
            <a:off x="304801" y="1752600"/>
            <a:ext cx="2590799" cy="4144963"/>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Nissan,</a:t>
            </a:r>
            <a:endParaRPr/>
          </a:p>
          <a:p>
            <a:pPr indent="-127000" lvl="0" marL="91440" rtl="0" algn="l">
              <a:lnSpc>
                <a:spcPct val="90000"/>
              </a:lnSpc>
              <a:spcBef>
                <a:spcPts val="1400"/>
              </a:spcBef>
              <a:spcAft>
                <a:spcPts val="0"/>
              </a:spcAft>
              <a:buSzPts val="2000"/>
              <a:buChar char=" "/>
            </a:pPr>
            <a:r>
              <a:rPr lang="en-US"/>
              <a:t>Toyota,</a:t>
            </a:r>
            <a:endParaRPr/>
          </a:p>
          <a:p>
            <a:pPr indent="-127000" lvl="0" marL="91440" rtl="0" algn="l">
              <a:lnSpc>
                <a:spcPct val="90000"/>
              </a:lnSpc>
              <a:spcBef>
                <a:spcPts val="1400"/>
              </a:spcBef>
              <a:spcAft>
                <a:spcPts val="0"/>
              </a:spcAft>
              <a:buSzPts val="2000"/>
              <a:buChar char=" "/>
            </a:pPr>
            <a:r>
              <a:rPr lang="en-US"/>
              <a:t>Komatsu,</a:t>
            </a:r>
            <a:endParaRPr/>
          </a:p>
          <a:p>
            <a:pPr indent="-127000" lvl="0" marL="91440" rtl="0" algn="l">
              <a:lnSpc>
                <a:spcPct val="90000"/>
              </a:lnSpc>
              <a:spcBef>
                <a:spcPts val="1400"/>
              </a:spcBef>
              <a:spcAft>
                <a:spcPts val="0"/>
              </a:spcAft>
              <a:buSzPts val="2000"/>
              <a:buChar char=" "/>
            </a:pPr>
            <a:r>
              <a:rPr lang="en-US"/>
              <a:t>Nippondenso,</a:t>
            </a:r>
            <a:endParaRPr/>
          </a:p>
          <a:p>
            <a:pPr indent="-127000" lvl="0" marL="91440" rtl="0" algn="l">
              <a:lnSpc>
                <a:spcPct val="90000"/>
              </a:lnSpc>
              <a:spcBef>
                <a:spcPts val="1400"/>
              </a:spcBef>
              <a:spcAft>
                <a:spcPts val="0"/>
              </a:spcAft>
              <a:buSzPts val="2000"/>
              <a:buChar char=" "/>
            </a:pPr>
            <a:r>
              <a:rPr lang="en-US"/>
              <a:t>Honda</a:t>
            </a:r>
            <a:endParaRPr/>
          </a:p>
          <a:p>
            <a:pPr indent="0" lvl="0" marL="91440" rtl="0" algn="l">
              <a:lnSpc>
                <a:spcPct val="90000"/>
              </a:lnSpc>
              <a:spcBef>
                <a:spcPts val="1400"/>
              </a:spcBef>
              <a:spcAft>
                <a:spcPts val="0"/>
              </a:spcAft>
              <a:buSzPts val="2000"/>
              <a:buNone/>
            </a:pPr>
            <a:r>
              <a:t/>
            </a:r>
            <a:endParaRPr/>
          </a:p>
        </p:txBody>
      </p:sp>
      <p:sp>
        <p:nvSpPr>
          <p:cNvPr id="182" name="Google Shape;182;p11"/>
          <p:cNvSpPr/>
          <p:nvPr/>
        </p:nvSpPr>
        <p:spPr>
          <a:xfrm>
            <a:off x="5029200" y="1600200"/>
            <a:ext cx="3048000" cy="4724400"/>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90000"/>
              </a:lnSpc>
              <a:spcBef>
                <a:spcPts val="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Ford,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GM,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Chrysler,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DEC,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TI,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3M,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HP,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AT&amp;T Bell Labs,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Novatel,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Xerox, </a:t>
            </a:r>
            <a:endParaRPr/>
          </a:p>
          <a:p>
            <a:pPr indent="-274320" lvl="0" marL="274320" marR="0" rtl="0" algn="l">
              <a:lnSpc>
                <a:spcPct val="90000"/>
              </a:lnSpc>
              <a:spcBef>
                <a:spcPts val="480"/>
              </a:spcBef>
              <a:spcAft>
                <a:spcPts val="0"/>
              </a:spcAft>
              <a:buClr>
                <a:schemeClr val="accent1"/>
              </a:buClr>
              <a:buSzPts val="2400"/>
              <a:buFont typeface="Noto Sans Symbols"/>
              <a:buChar char="*"/>
            </a:pPr>
            <a:r>
              <a:rPr lang="en-US" sz="2400">
                <a:solidFill>
                  <a:schemeClr val="dk2"/>
                </a:solidFill>
                <a:latin typeface="Cambria"/>
                <a:ea typeface="Cambria"/>
                <a:cs typeface="Cambria"/>
                <a:sym typeface="Cambria"/>
              </a:rPr>
              <a:t>Exxon and Dow.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188" name="Google Shape;188;p12"/>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89" name="Google Shape;189;p12"/>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90" name="Google Shape;190;p12"/>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91" name="Google Shape;191;p12"/>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92" name="Google Shape;192;p12"/>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93" name="Google Shape;193;p12"/>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94" name="Google Shape;194;p12"/>
          <p:cNvSpPr txBox="1"/>
          <p:nvPr/>
        </p:nvSpPr>
        <p:spPr>
          <a:xfrm>
            <a:off x="265951" y="1390471"/>
            <a:ext cx="496799" cy="120032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7200">
                <a:solidFill>
                  <a:schemeClr val="dk1"/>
                </a:solidFill>
                <a:latin typeface="Cambria"/>
                <a:ea typeface="Cambria"/>
                <a:cs typeface="Cambria"/>
                <a:sym typeface="Cambria"/>
              </a:rPr>
              <a:t>1</a:t>
            </a:r>
            <a:endParaRPr b="1" sz="7200">
              <a:solidFill>
                <a:schemeClr val="dk1"/>
              </a:solidFill>
              <a:latin typeface="Cambria"/>
              <a:ea typeface="Cambria"/>
              <a:cs typeface="Cambria"/>
              <a:sym typeface="Cambria"/>
            </a:endParaRPr>
          </a:p>
        </p:txBody>
      </p:sp>
      <p:sp>
        <p:nvSpPr>
          <p:cNvPr id="195" name="Google Shape;195;p12"/>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196" name="Google Shape;196;p12"/>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197" name="Google Shape;197;p12"/>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198" name="Google Shape;198;p12"/>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199" name="Google Shape;199;p12"/>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
        <p:nvSpPr>
          <p:cNvPr id="200" name="Google Shape;200;p12"/>
          <p:cNvSpPr txBox="1"/>
          <p:nvPr>
            <p:ph type="title"/>
          </p:nvPr>
        </p:nvSpPr>
        <p:spPr>
          <a:xfrm>
            <a:off x="2475237" y="246433"/>
            <a:ext cx="6492091" cy="735427"/>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3200"/>
              <a:buFont typeface="Cambria"/>
              <a:buNone/>
            </a:pPr>
            <a:r>
              <a:rPr lang="en-US" sz="3200">
                <a:solidFill>
                  <a:schemeClr val="dk1"/>
                </a:solidFill>
                <a:latin typeface="Cambria"/>
                <a:ea typeface="Cambria"/>
                <a:cs typeface="Cambria"/>
                <a:sym typeface="Cambria"/>
              </a:rPr>
              <a:t>CUSTOMER REQUIREMENTS</a:t>
            </a:r>
            <a:endParaRPr sz="3200">
              <a:solidFill>
                <a:schemeClr val="dk1"/>
              </a:solidFill>
            </a:endParaRPr>
          </a:p>
        </p:txBody>
      </p:sp>
      <p:sp>
        <p:nvSpPr>
          <p:cNvPr id="201" name="Google Shape;201;p12"/>
          <p:cNvSpPr txBox="1"/>
          <p:nvPr>
            <p:ph idx="1" type="body"/>
          </p:nvPr>
        </p:nvSpPr>
        <p:spPr>
          <a:xfrm>
            <a:off x="265952" y="3331104"/>
            <a:ext cx="8158424" cy="3450696"/>
          </a:xfrm>
          <a:prstGeom prst="rect">
            <a:avLst/>
          </a:prstGeom>
          <a:noFill/>
          <a:ln>
            <a:noFill/>
          </a:ln>
        </p:spPr>
        <p:txBody>
          <a:bodyPr anchorCtr="0" anchor="t" bIns="45700" lIns="45700" spcFirstLastPara="1" rIns="45700" wrap="square" tIns="45700">
            <a:normAutofit fontScale="85000" lnSpcReduction="20000"/>
          </a:bodyPr>
          <a:lstStyle/>
          <a:p>
            <a:pPr indent="-107950" lvl="0" marL="91440" rtl="0" algn="l">
              <a:lnSpc>
                <a:spcPct val="90000"/>
              </a:lnSpc>
              <a:spcBef>
                <a:spcPts val="0"/>
              </a:spcBef>
              <a:spcAft>
                <a:spcPts val="0"/>
              </a:spcAft>
              <a:buSzPct val="100000"/>
              <a:buChar char=" "/>
            </a:pPr>
            <a:r>
              <a:rPr lang="en-US" sz="2000">
                <a:latin typeface="Cambria"/>
                <a:ea typeface="Cambria"/>
                <a:cs typeface="Cambria"/>
                <a:sym typeface="Cambria"/>
              </a:rPr>
              <a:t>It is essential, to gather true customer requirements</a:t>
            </a:r>
            <a:endParaRPr/>
          </a:p>
          <a:p>
            <a:pPr indent="-107950" lvl="0" marL="91440" rtl="0" algn="l">
              <a:lnSpc>
                <a:spcPct val="90000"/>
              </a:lnSpc>
              <a:spcBef>
                <a:spcPts val="1400"/>
              </a:spcBef>
              <a:spcAft>
                <a:spcPts val="0"/>
              </a:spcAft>
              <a:buSzPct val="100000"/>
              <a:buChar char=" "/>
            </a:pPr>
            <a:r>
              <a:rPr lang="en-US" sz="2000">
                <a:latin typeface="Cambria"/>
                <a:ea typeface="Cambria"/>
                <a:cs typeface="Cambria"/>
                <a:sym typeface="Cambria"/>
              </a:rPr>
              <a:t>The Customer Chain e.g. </a:t>
            </a:r>
            <a:r>
              <a:rPr lang="en-US" sz="2000"/>
              <a:t>Breakfast Cereal, Aircraft Seat</a:t>
            </a:r>
            <a:endParaRPr/>
          </a:p>
          <a:p>
            <a:pPr indent="-137159" lvl="1" marL="265176" rtl="0" algn="l">
              <a:lnSpc>
                <a:spcPct val="90000"/>
              </a:lnSpc>
              <a:spcBef>
                <a:spcPts val="400"/>
              </a:spcBef>
              <a:spcAft>
                <a:spcPts val="0"/>
              </a:spcAft>
              <a:buSzPct val="100000"/>
              <a:buChar char="🢝"/>
            </a:pPr>
            <a:r>
              <a:rPr b="1" lang="en-US" sz="1800"/>
              <a:t>Internal customers</a:t>
            </a:r>
            <a:r>
              <a:rPr lang="en-US" sz="1800"/>
              <a:t> requirements which may then lead to a compromise on an </a:t>
            </a:r>
            <a:r>
              <a:rPr b="1" lang="en-US" sz="1800"/>
              <a:t>External customer </a:t>
            </a:r>
            <a:r>
              <a:rPr lang="en-US" sz="1800"/>
              <a:t>requirements</a:t>
            </a:r>
            <a:endParaRPr/>
          </a:p>
          <a:p>
            <a:pPr indent="-137159" lvl="1" marL="265176" rtl="0" algn="l">
              <a:lnSpc>
                <a:spcPct val="90000"/>
              </a:lnSpc>
              <a:spcBef>
                <a:spcPts val="600"/>
              </a:spcBef>
              <a:spcAft>
                <a:spcPts val="0"/>
              </a:spcAft>
              <a:buSzPct val="100000"/>
              <a:buChar char="🢝"/>
            </a:pPr>
            <a:r>
              <a:rPr lang="en-US" sz="1800">
                <a:latin typeface="Cambria"/>
                <a:ea typeface="Cambria"/>
                <a:cs typeface="Cambria"/>
                <a:sym typeface="Cambria"/>
              </a:rPr>
              <a:t>Immediate Customer and User</a:t>
            </a:r>
            <a:endParaRPr/>
          </a:p>
          <a:p>
            <a:pPr indent="-107950" lvl="0" marL="91440" rtl="0" algn="l">
              <a:lnSpc>
                <a:spcPct val="90000"/>
              </a:lnSpc>
              <a:spcBef>
                <a:spcPts val="1600"/>
              </a:spcBef>
              <a:spcAft>
                <a:spcPts val="0"/>
              </a:spcAft>
              <a:buSzPct val="100000"/>
              <a:buChar char=" "/>
            </a:pPr>
            <a:r>
              <a:rPr lang="en-US" sz="2000">
                <a:latin typeface="Cambria"/>
                <a:ea typeface="Cambria"/>
                <a:cs typeface="Cambria"/>
                <a:sym typeface="Cambria"/>
              </a:rPr>
              <a:t>What do we mean by ‘Customer’ in QFD</a:t>
            </a:r>
            <a:endParaRPr/>
          </a:p>
          <a:p>
            <a:pPr indent="-137159" lvl="1" marL="265176" rtl="0" algn="l">
              <a:lnSpc>
                <a:spcPct val="90000"/>
              </a:lnSpc>
              <a:spcBef>
                <a:spcPts val="400"/>
              </a:spcBef>
              <a:spcAft>
                <a:spcPts val="0"/>
              </a:spcAft>
              <a:buSzPct val="100000"/>
              <a:buChar char="🢝"/>
            </a:pPr>
            <a:r>
              <a:rPr lang="en-US" sz="1700">
                <a:latin typeface="Cambria"/>
                <a:ea typeface="Cambria"/>
                <a:cs typeface="Cambria"/>
                <a:sym typeface="Cambria"/>
              </a:rPr>
              <a:t>Those who bought our products</a:t>
            </a:r>
            <a:endParaRPr/>
          </a:p>
          <a:p>
            <a:pPr indent="-137159" lvl="1" marL="265176" rtl="0" algn="l">
              <a:lnSpc>
                <a:spcPct val="90000"/>
              </a:lnSpc>
              <a:spcBef>
                <a:spcPts val="600"/>
              </a:spcBef>
              <a:spcAft>
                <a:spcPts val="0"/>
              </a:spcAft>
              <a:buSzPct val="100000"/>
              <a:buChar char="🢝"/>
            </a:pPr>
            <a:r>
              <a:rPr lang="en-US" sz="1700">
                <a:latin typeface="Cambria"/>
                <a:ea typeface="Cambria"/>
                <a:cs typeface="Cambria"/>
                <a:sym typeface="Cambria"/>
              </a:rPr>
              <a:t>Those who bought competitors’ products</a:t>
            </a:r>
            <a:endParaRPr/>
          </a:p>
          <a:p>
            <a:pPr indent="-137159" lvl="1" marL="265176" rtl="0" algn="l">
              <a:lnSpc>
                <a:spcPct val="90000"/>
              </a:lnSpc>
              <a:spcBef>
                <a:spcPts val="600"/>
              </a:spcBef>
              <a:spcAft>
                <a:spcPts val="0"/>
              </a:spcAft>
              <a:buSzPct val="100000"/>
              <a:buChar char="🢝"/>
            </a:pPr>
            <a:r>
              <a:rPr lang="en-US" sz="1700">
                <a:latin typeface="Cambria"/>
                <a:ea typeface="Cambria"/>
                <a:cs typeface="Cambria"/>
                <a:sym typeface="Cambria"/>
              </a:rPr>
              <a:t>Those who switched to our competitor</a:t>
            </a:r>
            <a:endParaRPr/>
          </a:p>
          <a:p>
            <a:pPr indent="-137159" lvl="1" marL="265176" rtl="0" algn="l">
              <a:lnSpc>
                <a:spcPct val="90000"/>
              </a:lnSpc>
              <a:spcBef>
                <a:spcPts val="600"/>
              </a:spcBef>
              <a:spcAft>
                <a:spcPts val="0"/>
              </a:spcAft>
              <a:buSzPct val="100000"/>
              <a:buChar char="🢝"/>
            </a:pPr>
            <a:r>
              <a:rPr lang="en-US" sz="1700">
                <a:latin typeface="Cambria"/>
                <a:ea typeface="Cambria"/>
                <a:cs typeface="Cambria"/>
                <a:sym typeface="Cambria"/>
              </a:rPr>
              <a:t>Those who are satisfied</a:t>
            </a:r>
            <a:endParaRPr/>
          </a:p>
          <a:p>
            <a:pPr indent="-137159" lvl="1" marL="265176" rtl="0" algn="l">
              <a:lnSpc>
                <a:spcPct val="90000"/>
              </a:lnSpc>
              <a:spcBef>
                <a:spcPts val="600"/>
              </a:spcBef>
              <a:spcAft>
                <a:spcPts val="0"/>
              </a:spcAft>
              <a:buSzPct val="100000"/>
              <a:buChar char="🢝"/>
            </a:pPr>
            <a:r>
              <a:rPr lang="en-US" sz="1700">
                <a:latin typeface="Cambria"/>
                <a:ea typeface="Cambria"/>
                <a:cs typeface="Cambria"/>
                <a:sym typeface="Cambria"/>
              </a:rPr>
              <a:t>Those who are not satisfied</a:t>
            </a:r>
            <a:endParaRPr/>
          </a:p>
          <a:p>
            <a:pPr indent="-107950" lvl="0" marL="91440" rtl="0" algn="l">
              <a:lnSpc>
                <a:spcPct val="90000"/>
              </a:lnSpc>
              <a:spcBef>
                <a:spcPts val="1600"/>
              </a:spcBef>
              <a:spcAft>
                <a:spcPts val="0"/>
              </a:spcAft>
              <a:buSzPct val="100000"/>
              <a:buChar char=" "/>
            </a:pPr>
            <a:r>
              <a:rPr lang="en-US" sz="2000">
                <a:latin typeface="Cambria"/>
                <a:ea typeface="Cambria"/>
                <a:cs typeface="Cambria"/>
                <a:sym typeface="Cambria"/>
              </a:rPr>
              <a:t>Obtaining Customer Requirements</a:t>
            </a:r>
            <a:endParaRPr/>
          </a:p>
          <a:p>
            <a:pPr indent="-137159" lvl="1" marL="265176" rtl="0" algn="l">
              <a:lnSpc>
                <a:spcPct val="90000"/>
              </a:lnSpc>
              <a:spcBef>
                <a:spcPts val="400"/>
              </a:spcBef>
              <a:spcAft>
                <a:spcPts val="0"/>
              </a:spcAft>
              <a:buSzPct val="100000"/>
              <a:buChar char="🢝"/>
            </a:pPr>
            <a:r>
              <a:rPr lang="en-US" sz="1700">
                <a:latin typeface="Cambria"/>
                <a:ea typeface="Cambria"/>
                <a:cs typeface="Cambria"/>
                <a:sym typeface="Cambria"/>
              </a:rPr>
              <a:t>Primary  and Secondary data</a:t>
            </a:r>
            <a:endParaRPr/>
          </a:p>
        </p:txBody>
      </p:sp>
      <p:sp>
        <p:nvSpPr>
          <p:cNvPr id="202" name="Google Shape;202;p12"/>
          <p:cNvSpPr txBox="1"/>
          <p:nvPr/>
        </p:nvSpPr>
        <p:spPr>
          <a:xfrm>
            <a:off x="3785728" y="1153445"/>
            <a:ext cx="5181600" cy="2031325"/>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To stay in business 🡪 Sell products or </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services🡪 Continual Customer satisfaction 🡪 </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Fulfill the customers’ requirements 🡪 </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Gathering and use of customer requirements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3"/>
          <p:cNvSpPr txBox="1"/>
          <p:nvPr>
            <p:ph type="title"/>
          </p:nvPr>
        </p:nvSpPr>
        <p:spPr>
          <a:xfrm>
            <a:off x="2743200" y="154939"/>
            <a:ext cx="6400800" cy="12954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2800"/>
              <a:buFont typeface="Cambria"/>
              <a:buNone/>
            </a:pPr>
            <a:r>
              <a:rPr lang="en-US" sz="2800">
                <a:solidFill>
                  <a:schemeClr val="dk1"/>
                </a:solidFill>
                <a:latin typeface="Cambria"/>
                <a:ea typeface="Cambria"/>
                <a:cs typeface="Cambria"/>
                <a:sym typeface="Cambria"/>
              </a:rPr>
              <a:t>CUSTOMER (CHAIN) REQUIREMENTS FOR THE AIRCRAFT SEAT</a:t>
            </a:r>
            <a:endParaRPr/>
          </a:p>
        </p:txBody>
      </p:sp>
      <p:sp>
        <p:nvSpPr>
          <p:cNvPr id="208" name="Google Shape;208;p13"/>
          <p:cNvSpPr txBox="1"/>
          <p:nvPr>
            <p:ph idx="1" type="body"/>
          </p:nvPr>
        </p:nvSpPr>
        <p:spPr>
          <a:xfrm>
            <a:off x="228601" y="2667000"/>
            <a:ext cx="2362199" cy="4144963"/>
          </a:xfrm>
          <a:prstGeom prst="rect">
            <a:avLst/>
          </a:prstGeom>
          <a:noFill/>
          <a:ln>
            <a:noFill/>
          </a:ln>
        </p:spPr>
        <p:txBody>
          <a:bodyPr anchorCtr="0" anchor="t" bIns="45700" lIns="45700" spcFirstLastPara="1" rIns="45700" wrap="square" tIns="45700">
            <a:normAutofit lnSpcReduction="10000"/>
          </a:bodyPr>
          <a:lstStyle/>
          <a:p>
            <a:pPr indent="0" lvl="0" marL="0" rtl="0" algn="l">
              <a:lnSpc>
                <a:spcPct val="90000"/>
              </a:lnSpc>
              <a:spcBef>
                <a:spcPts val="0"/>
              </a:spcBef>
              <a:spcAft>
                <a:spcPts val="0"/>
              </a:spcAft>
              <a:buSzPts val="2000"/>
              <a:buNone/>
            </a:pPr>
            <a:r>
              <a:rPr b="1" lang="en-US" sz="2000"/>
              <a:t>Aircraft Manufacturer</a:t>
            </a:r>
            <a:endParaRPr/>
          </a:p>
          <a:p>
            <a:pPr indent="0" lvl="0" marL="0" rtl="0" algn="l">
              <a:lnSpc>
                <a:spcPct val="90000"/>
              </a:lnSpc>
              <a:spcBef>
                <a:spcPts val="1400"/>
              </a:spcBef>
              <a:spcAft>
                <a:spcPts val="0"/>
              </a:spcAft>
              <a:buSzPts val="2000"/>
              <a:buNone/>
            </a:pPr>
            <a:r>
              <a:t/>
            </a:r>
            <a:endParaRPr b="1" sz="2000"/>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Cheap.</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Light weight.</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Durable.</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Easy to fit in plane.</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Safe in crash.</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Meets CNC simulatory requirements.</a:t>
            </a:r>
            <a:endParaRPr/>
          </a:p>
        </p:txBody>
      </p:sp>
      <p:sp>
        <p:nvSpPr>
          <p:cNvPr id="209" name="Google Shape;209;p13"/>
          <p:cNvSpPr txBox="1"/>
          <p:nvPr/>
        </p:nvSpPr>
        <p:spPr>
          <a:xfrm>
            <a:off x="5410200" y="1828800"/>
            <a:ext cx="3581400" cy="49530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l">
              <a:spcBef>
                <a:spcPts val="0"/>
              </a:spcBef>
              <a:spcAft>
                <a:spcPts val="0"/>
              </a:spcAft>
              <a:buClr>
                <a:schemeClr val="accent1"/>
              </a:buClr>
              <a:buSzPct val="100000"/>
              <a:buFont typeface="Noto Sans Symbols"/>
              <a:buNone/>
            </a:pPr>
            <a:r>
              <a:rPr b="1" lang="en-US" sz="3600">
                <a:solidFill>
                  <a:schemeClr val="dk2"/>
                </a:solidFill>
                <a:latin typeface="Cambria"/>
                <a:ea typeface="Cambria"/>
                <a:cs typeface="Cambria"/>
                <a:sym typeface="Cambria"/>
              </a:rPr>
              <a:t>Passenger</a:t>
            </a:r>
            <a:endParaRPr/>
          </a:p>
          <a:p>
            <a:pPr indent="0" lvl="0" marL="0" marR="0" rtl="0" algn="l">
              <a:spcBef>
                <a:spcPts val="264"/>
              </a:spcBef>
              <a:spcAft>
                <a:spcPts val="0"/>
              </a:spcAft>
              <a:buClr>
                <a:schemeClr val="accent1"/>
              </a:buClr>
              <a:buSzPct val="100000"/>
              <a:buFont typeface="Noto Sans Symbols"/>
              <a:buNone/>
            </a:pPr>
            <a:r>
              <a:t/>
            </a:r>
            <a:endParaRPr b="1" sz="2400">
              <a:solidFill>
                <a:schemeClr val="dk2"/>
              </a:solidFill>
              <a:latin typeface="Cambria"/>
              <a:ea typeface="Cambria"/>
              <a:cs typeface="Cambria"/>
              <a:sym typeface="Cambria"/>
            </a:endParaRPr>
          </a:p>
          <a:p>
            <a:pPr indent="0" lvl="0" marL="0" marR="0" rtl="0" algn="l">
              <a:spcBef>
                <a:spcPts val="264"/>
              </a:spcBef>
              <a:spcAft>
                <a:spcPts val="0"/>
              </a:spcAft>
              <a:buClr>
                <a:schemeClr val="accent1"/>
              </a:buClr>
              <a:buSzPct val="100000"/>
              <a:buFont typeface="Noto Sans Symbols"/>
              <a:buNone/>
            </a:pPr>
            <a:r>
              <a:t/>
            </a:r>
            <a:endParaRPr b="1" sz="2400">
              <a:solidFill>
                <a:schemeClr val="dk2"/>
              </a:solidFill>
              <a:latin typeface="Cambria"/>
              <a:ea typeface="Cambria"/>
              <a:cs typeface="Cambria"/>
              <a:sym typeface="Cambria"/>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Comfortable, does not give you bum ache.</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Enough leg room.</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Lumbar support does not hurt short person.</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Does not burn.</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Hole in tray for coffee cup.</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Comfortable seat belt.</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Seat belt feels safe.</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Magazines can be easily removed from rack.</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Comfortable when you recline.</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Does not hit person behind when you recline.</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Back can be adjusted to any position and does not slip.</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Not dirty.</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Nice colour.</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Does not soak up a spilt drink.</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Does not make you sweat.</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Arm rests not too narrow.</a:t>
            </a:r>
            <a:endParaRPr/>
          </a:p>
          <a:p>
            <a:pPr indent="-274320" lvl="0" marL="274320" marR="0" rtl="0" algn="l">
              <a:spcBef>
                <a:spcPts val="264"/>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Arm rest folds right away.</a:t>
            </a:r>
            <a:endParaRPr/>
          </a:p>
        </p:txBody>
      </p:sp>
      <p:sp>
        <p:nvSpPr>
          <p:cNvPr id="210" name="Google Shape;210;p13"/>
          <p:cNvSpPr txBox="1"/>
          <p:nvPr/>
        </p:nvSpPr>
        <p:spPr>
          <a:xfrm>
            <a:off x="2472267" y="2721504"/>
            <a:ext cx="2709333" cy="4136496"/>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l">
              <a:spcBef>
                <a:spcPts val="0"/>
              </a:spcBef>
              <a:spcAft>
                <a:spcPts val="0"/>
              </a:spcAft>
              <a:buClr>
                <a:schemeClr val="accent1"/>
              </a:buClr>
              <a:buSzPct val="100000"/>
              <a:buFont typeface="Noto Sans Symbols"/>
              <a:buNone/>
            </a:pPr>
            <a:r>
              <a:rPr b="1" lang="en-US" sz="2900">
                <a:solidFill>
                  <a:schemeClr val="dk2"/>
                </a:solidFill>
                <a:latin typeface="Cambria"/>
                <a:ea typeface="Cambria"/>
                <a:cs typeface="Cambria"/>
                <a:sym typeface="Cambria"/>
              </a:rPr>
              <a:t>Airline</a:t>
            </a:r>
            <a:endParaRPr/>
          </a:p>
          <a:p>
            <a:pPr indent="0" lvl="0" marL="0" marR="0" rtl="0" algn="l">
              <a:spcBef>
                <a:spcPts val="336"/>
              </a:spcBef>
              <a:spcAft>
                <a:spcPts val="0"/>
              </a:spcAft>
              <a:buClr>
                <a:schemeClr val="accent1"/>
              </a:buClr>
              <a:buSzPct val="100000"/>
              <a:buFont typeface="Noto Sans Symbols"/>
              <a:buNone/>
            </a:pPr>
            <a:r>
              <a:t/>
            </a:r>
            <a:endParaRPr b="1" sz="2400">
              <a:solidFill>
                <a:schemeClr val="dk2"/>
              </a:solidFill>
              <a:latin typeface="Cambria"/>
              <a:ea typeface="Cambria"/>
              <a:cs typeface="Cambria"/>
              <a:sym typeface="Cambria"/>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Easy/cheap to refit.</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Easy to clean.</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Easy to move around.</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Fit more passengers in.</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Passengers feel comfortable.</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Fabric in certain colours.</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Fabric stain resistant.</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Meets CNC simulatory requirements.</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Long life.</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Low operating cost.</a:t>
            </a:r>
            <a:endParaRPr/>
          </a:p>
          <a:p>
            <a:pPr indent="-274320" lvl="0" marL="274320" marR="0" rtl="0" algn="l">
              <a:spcBef>
                <a:spcPts val="336"/>
              </a:spcBef>
              <a:spcAft>
                <a:spcPts val="0"/>
              </a:spcAft>
              <a:buClr>
                <a:schemeClr val="accent1"/>
              </a:buClr>
              <a:buSzPct val="100000"/>
              <a:buFont typeface="Noto Sans Symbols"/>
              <a:buChar char="*"/>
            </a:pPr>
            <a:r>
              <a:rPr lang="en-US" sz="2400">
                <a:solidFill>
                  <a:schemeClr val="dk2"/>
                </a:solidFill>
                <a:latin typeface="Cambria"/>
                <a:ea typeface="Cambria"/>
                <a:cs typeface="Cambria"/>
                <a:sym typeface="Cambria"/>
              </a:rPr>
              <a:t>Cheap to service.</a:t>
            </a:r>
            <a:endParaRPr/>
          </a:p>
        </p:txBody>
      </p:sp>
      <p:sp>
        <p:nvSpPr>
          <p:cNvPr id="211" name="Google Shape;211;p13"/>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212" name="Google Shape;212;p13"/>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13" name="Google Shape;213;p13"/>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14" name="Google Shape;214;p13"/>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15" name="Google Shape;215;p13"/>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16" name="Google Shape;216;p13"/>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17" name="Google Shape;217;p13"/>
          <p:cNvSpPr txBox="1"/>
          <p:nvPr/>
        </p:nvSpPr>
        <p:spPr>
          <a:xfrm>
            <a:off x="265951" y="1390471"/>
            <a:ext cx="496799" cy="120032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7200">
                <a:solidFill>
                  <a:schemeClr val="dk1"/>
                </a:solidFill>
                <a:latin typeface="Cambria"/>
                <a:ea typeface="Cambria"/>
                <a:cs typeface="Cambria"/>
                <a:sym typeface="Cambria"/>
              </a:rPr>
              <a:t>1</a:t>
            </a:r>
            <a:endParaRPr b="1" sz="7200">
              <a:solidFill>
                <a:schemeClr val="dk1"/>
              </a:solidFill>
              <a:latin typeface="Cambria"/>
              <a:ea typeface="Cambria"/>
              <a:cs typeface="Cambria"/>
              <a:sym typeface="Cambria"/>
            </a:endParaRPr>
          </a:p>
        </p:txBody>
      </p:sp>
      <p:sp>
        <p:nvSpPr>
          <p:cNvPr id="218" name="Google Shape;218;p13"/>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219" name="Google Shape;219;p13"/>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220" name="Google Shape;220;p13"/>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221" name="Google Shape;221;p13"/>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222" name="Google Shape;222;p13"/>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228" name="Google Shape;228;p14"/>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29" name="Google Shape;229;p14"/>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30" name="Google Shape;230;p14"/>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31" name="Google Shape;231;p14"/>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32" name="Google Shape;232;p14"/>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33" name="Google Shape;233;p14"/>
          <p:cNvSpPr txBox="1"/>
          <p:nvPr/>
        </p:nvSpPr>
        <p:spPr>
          <a:xfrm>
            <a:off x="265951" y="1390471"/>
            <a:ext cx="496799" cy="120032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7200">
                <a:solidFill>
                  <a:schemeClr val="dk1"/>
                </a:solidFill>
                <a:latin typeface="Cambria"/>
                <a:ea typeface="Cambria"/>
                <a:cs typeface="Cambria"/>
                <a:sym typeface="Cambria"/>
              </a:rPr>
              <a:t>1</a:t>
            </a:r>
            <a:endParaRPr b="1" sz="7200">
              <a:solidFill>
                <a:schemeClr val="dk1"/>
              </a:solidFill>
              <a:latin typeface="Cambria"/>
              <a:ea typeface="Cambria"/>
              <a:cs typeface="Cambria"/>
              <a:sym typeface="Cambria"/>
            </a:endParaRPr>
          </a:p>
        </p:txBody>
      </p:sp>
      <p:sp>
        <p:nvSpPr>
          <p:cNvPr id="234" name="Google Shape;234;p14"/>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235" name="Google Shape;235;p14"/>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236" name="Google Shape;236;p14"/>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237" name="Google Shape;237;p14"/>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238" name="Google Shape;238;p14"/>
          <p:cNvSpPr txBox="1"/>
          <p:nvPr/>
        </p:nvSpPr>
        <p:spPr>
          <a:xfrm>
            <a:off x="2819400" y="146706"/>
            <a:ext cx="6172200" cy="123110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lang="en-US" sz="2400">
                <a:solidFill>
                  <a:schemeClr val="dk1"/>
                </a:solidFill>
                <a:latin typeface="Cambria"/>
                <a:ea typeface="Cambria"/>
                <a:cs typeface="Cambria"/>
                <a:sym typeface="Cambria"/>
              </a:rPr>
              <a:t>Example: Water-pond Alarm</a:t>
            </a:r>
            <a:endParaRPr/>
          </a:p>
          <a:p>
            <a:pPr indent="0" lvl="0" marL="0" marR="0" rtl="0" algn="l">
              <a:spcBef>
                <a:spcPts val="1000"/>
              </a:spcBef>
              <a:spcAft>
                <a:spcPts val="0"/>
              </a:spcAft>
              <a:buNone/>
            </a:pPr>
            <a:r>
              <a:rPr lang="en-US" sz="2000">
                <a:solidFill>
                  <a:schemeClr val="dk1"/>
                </a:solidFill>
                <a:latin typeface="Cambria"/>
                <a:ea typeface="Cambria"/>
                <a:cs typeface="Cambria"/>
                <a:sym typeface="Cambria"/>
              </a:rPr>
              <a:t>Identify customer requirement and prioritise them (scale or %)</a:t>
            </a:r>
            <a:endParaRPr/>
          </a:p>
        </p:txBody>
      </p:sp>
      <p:pic>
        <p:nvPicPr>
          <p:cNvPr id="239" name="Google Shape;239;p14"/>
          <p:cNvPicPr preferRelativeResize="0"/>
          <p:nvPr/>
        </p:nvPicPr>
        <p:blipFill rotWithShape="1">
          <a:blip r:embed="rId3">
            <a:alphaModFix/>
          </a:blip>
          <a:srcRect b="0" l="0" r="0" t="0"/>
          <a:stretch/>
        </p:blipFill>
        <p:spPr>
          <a:xfrm>
            <a:off x="3958988" y="2607860"/>
            <a:ext cx="2870200" cy="4033838"/>
          </a:xfrm>
          <a:prstGeom prst="rect">
            <a:avLst/>
          </a:prstGeom>
          <a:noFill/>
          <a:ln>
            <a:noFill/>
          </a:ln>
        </p:spPr>
      </p:pic>
      <p:sp>
        <p:nvSpPr>
          <p:cNvPr id="240" name="Google Shape;240;p14"/>
          <p:cNvSpPr/>
          <p:nvPr/>
        </p:nvSpPr>
        <p:spPr>
          <a:xfrm>
            <a:off x="0" y="2700654"/>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41" name="Google Shape;241;p14"/>
          <p:cNvSpPr txBox="1"/>
          <p:nvPr/>
        </p:nvSpPr>
        <p:spPr>
          <a:xfrm>
            <a:off x="1194033" y="2812769"/>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2666122" y="105794"/>
            <a:ext cx="6046757" cy="1252728"/>
          </a:xfrm>
          <a:prstGeom prst="rect">
            <a:avLst/>
          </a:prstGeom>
          <a:noFill/>
          <a:ln>
            <a:noFill/>
          </a:ln>
        </p:spPr>
        <p:txBody>
          <a:bodyPr anchorCtr="0" anchor="ctr" bIns="45700" lIns="91425" spcFirstLastPara="1" rIns="91425" wrap="square" tIns="45700">
            <a:normAutofit/>
          </a:bodyPr>
          <a:lstStyle/>
          <a:p>
            <a:pPr indent="0" lvl="1" marL="0" rtl="0" algn="ctr">
              <a:spcBef>
                <a:spcPts val="0"/>
              </a:spcBef>
              <a:spcAft>
                <a:spcPts val="0"/>
              </a:spcAft>
              <a:buNone/>
            </a:pPr>
            <a:r>
              <a:rPr lang="en-US" sz="3200">
                <a:solidFill>
                  <a:schemeClr val="dk1"/>
                </a:solidFill>
                <a:latin typeface="Cambria"/>
                <a:ea typeface="Cambria"/>
                <a:cs typeface="Cambria"/>
                <a:sym typeface="Cambria"/>
              </a:rPr>
              <a:t>Competitive Product Evaluation</a:t>
            </a:r>
            <a:endParaRPr sz="3200">
              <a:solidFill>
                <a:schemeClr val="dk1"/>
              </a:solidFill>
            </a:endParaRPr>
          </a:p>
        </p:txBody>
      </p:sp>
      <p:sp>
        <p:nvSpPr>
          <p:cNvPr id="247" name="Google Shape;247;p15"/>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248" name="Google Shape;248;p15"/>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49" name="Google Shape;249;p15"/>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50" name="Google Shape;250;p15"/>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51" name="Google Shape;251;p15"/>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52" name="Google Shape;252;p15"/>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53" name="Google Shape;253;p15"/>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54" name="Google Shape;254;p15"/>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255" name="Google Shape;255;p15"/>
          <p:cNvSpPr txBox="1"/>
          <p:nvPr/>
        </p:nvSpPr>
        <p:spPr>
          <a:xfrm>
            <a:off x="2667000" y="1683603"/>
            <a:ext cx="31345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mbria"/>
                <a:ea typeface="Cambria"/>
                <a:cs typeface="Cambria"/>
                <a:sym typeface="Cambria"/>
              </a:rPr>
              <a:t>2</a:t>
            </a:r>
            <a:endParaRPr b="1" sz="4800">
              <a:solidFill>
                <a:schemeClr val="dk1"/>
              </a:solidFill>
              <a:latin typeface="Cambria"/>
              <a:ea typeface="Cambria"/>
              <a:cs typeface="Cambria"/>
              <a:sym typeface="Cambria"/>
            </a:endParaRPr>
          </a:p>
        </p:txBody>
      </p:sp>
      <p:sp>
        <p:nvSpPr>
          <p:cNvPr id="256" name="Google Shape;256;p15"/>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257" name="Google Shape;257;p15"/>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258" name="Google Shape;258;p15"/>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259" name="Google Shape;259;p15"/>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graphicFrame>
        <p:nvGraphicFramePr>
          <p:cNvPr id="260" name="Google Shape;260;p15"/>
          <p:cNvGraphicFramePr/>
          <p:nvPr/>
        </p:nvGraphicFramePr>
        <p:xfrm>
          <a:off x="3798887" y="1684338"/>
          <a:ext cx="3000000" cy="3000000"/>
        </p:xfrm>
        <a:graphic>
          <a:graphicData uri="http://schemas.openxmlformats.org/drawingml/2006/table">
            <a:tbl>
              <a:tblPr>
                <a:noFill/>
                <a:tableStyleId>{F8AE80CD-4FCE-430F-A722-BEE183541F0F}</a:tableStyleId>
              </a:tblPr>
              <a:tblGrid>
                <a:gridCol w="1998675"/>
                <a:gridCol w="520700"/>
                <a:gridCol w="406400"/>
                <a:gridCol w="682625"/>
                <a:gridCol w="477825"/>
                <a:gridCol w="476250"/>
                <a:gridCol w="477850"/>
              </a:tblGrid>
              <a:tr h="1212850">
                <a:tc>
                  <a:txBody>
                    <a:bodyPr/>
                    <a:lstStyle/>
                    <a:p>
                      <a:pPr indent="0" lvl="0" marL="0" marR="0" rtl="0" algn="l">
                        <a:lnSpc>
                          <a:spcPct val="100000"/>
                        </a:lnSpc>
                        <a:spcBef>
                          <a:spcPts val="0"/>
                        </a:spcBef>
                        <a:spcAft>
                          <a:spcPts val="0"/>
                        </a:spcAft>
                        <a:buClr>
                          <a:schemeClr val="dk1"/>
                        </a:buClr>
                        <a:buSzPts val="1600"/>
                        <a:buFont typeface="Cambria"/>
                        <a:buNone/>
                      </a:pPr>
                      <a:r>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mbria"/>
                        <a:buNone/>
                      </a:pPr>
                      <a:r>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5">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Competitive Assessment</a:t>
                      </a:r>
                      <a:endParaRPr b="0" i="0" sz="16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hMerge="1"/>
              </a:tr>
              <a:tr h="2540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Attribute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2</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3</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4</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29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Sensitive to water level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mbria"/>
                        <a:buNone/>
                      </a:pPr>
                      <a:r>
                        <a:t/>
                      </a:r>
                      <a:endParaRPr b="0" i="0" sz="16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7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Durable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3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Makes a loud noise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29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Inexpensive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mbria"/>
                        <a:buNone/>
                      </a:pPr>
                      <a:r>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3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Small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7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Looks Good</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99"/>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X</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2925">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6"/>
          <p:cNvSpPr txBox="1"/>
          <p:nvPr>
            <p:ph type="title"/>
          </p:nvPr>
        </p:nvSpPr>
        <p:spPr>
          <a:xfrm>
            <a:off x="3011465" y="93559"/>
            <a:ext cx="6059458" cy="125272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chemeClr val="dk1"/>
              </a:buClr>
              <a:buSzPts val="3200"/>
              <a:buFont typeface="Cambria"/>
              <a:buNone/>
            </a:pPr>
            <a:r>
              <a:rPr lang="en-US" sz="3200">
                <a:solidFill>
                  <a:schemeClr val="dk1"/>
                </a:solidFill>
                <a:latin typeface="Cambria"/>
                <a:ea typeface="Cambria"/>
                <a:cs typeface="Cambria"/>
                <a:sym typeface="Cambria"/>
              </a:rPr>
              <a:t>TECHNICAL OR ENGG. REQUIREMENTS</a:t>
            </a:r>
            <a:endParaRPr/>
          </a:p>
        </p:txBody>
      </p:sp>
      <p:graphicFrame>
        <p:nvGraphicFramePr>
          <p:cNvPr id="266" name="Google Shape;266;p16"/>
          <p:cNvGraphicFramePr/>
          <p:nvPr/>
        </p:nvGraphicFramePr>
        <p:xfrm>
          <a:off x="2895600" y="1700213"/>
          <a:ext cx="3000000" cy="3000000"/>
        </p:xfrm>
        <a:graphic>
          <a:graphicData uri="http://schemas.openxmlformats.org/drawingml/2006/table">
            <a:tbl>
              <a:tblPr>
                <a:noFill/>
                <a:tableStyleId>{F8AE80CD-4FCE-430F-A722-BEE183541F0F}</a:tableStyleId>
              </a:tblPr>
              <a:tblGrid>
                <a:gridCol w="2617800"/>
                <a:gridCol w="501650"/>
                <a:gridCol w="627050"/>
                <a:gridCol w="627075"/>
                <a:gridCol w="627050"/>
                <a:gridCol w="627075"/>
              </a:tblGrid>
              <a:tr h="1963750">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24765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Attribute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667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Sensitive to water level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Durable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Makes a loud noise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Inexpensive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Small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Looks Good</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bl>
          </a:graphicData>
        </a:graphic>
      </p:graphicFrame>
      <p:sp>
        <p:nvSpPr>
          <p:cNvPr id="267" name="Google Shape;267;p16"/>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268" name="Google Shape;268;p16"/>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69" name="Google Shape;269;p16"/>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70" name="Google Shape;270;p16"/>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71" name="Google Shape;271;p16"/>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72" name="Google Shape;272;p16"/>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73" name="Google Shape;273;p16"/>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74" name="Google Shape;274;p16"/>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275" name="Google Shape;275;p16"/>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276" name="Google Shape;276;p16"/>
          <p:cNvSpPr txBox="1"/>
          <p:nvPr/>
        </p:nvSpPr>
        <p:spPr>
          <a:xfrm>
            <a:off x="1600200" y="914400"/>
            <a:ext cx="53721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mbria"/>
                <a:ea typeface="Cambria"/>
                <a:cs typeface="Cambria"/>
                <a:sym typeface="Cambria"/>
              </a:rPr>
              <a:t>3</a:t>
            </a:r>
            <a:endParaRPr b="1" sz="4000">
              <a:solidFill>
                <a:schemeClr val="dk1"/>
              </a:solidFill>
              <a:latin typeface="Cambria"/>
              <a:ea typeface="Cambria"/>
              <a:cs typeface="Cambria"/>
              <a:sym typeface="Cambria"/>
            </a:endParaRPr>
          </a:p>
        </p:txBody>
      </p:sp>
      <p:sp>
        <p:nvSpPr>
          <p:cNvPr id="277" name="Google Shape;277;p16"/>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278" name="Google Shape;278;p16"/>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279" name="Google Shape;279;p16"/>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
        <p:nvSpPr>
          <p:cNvPr id="280" name="Google Shape;280;p16"/>
          <p:cNvSpPr txBox="1"/>
          <p:nvPr/>
        </p:nvSpPr>
        <p:spPr>
          <a:xfrm rot="-5400000">
            <a:off x="5128418" y="2897982"/>
            <a:ext cx="12239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Weighting</a:t>
            </a:r>
            <a:endParaRPr/>
          </a:p>
        </p:txBody>
      </p:sp>
      <p:sp>
        <p:nvSpPr>
          <p:cNvPr id="281" name="Google Shape;281;p16"/>
          <p:cNvSpPr txBox="1"/>
          <p:nvPr/>
        </p:nvSpPr>
        <p:spPr>
          <a:xfrm rot="-5400000">
            <a:off x="6053137" y="2616201"/>
            <a:ext cx="18002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Energy Efficiency</a:t>
            </a:r>
            <a:endParaRPr/>
          </a:p>
        </p:txBody>
      </p:sp>
      <p:sp>
        <p:nvSpPr>
          <p:cNvPr id="282" name="Google Shape;282;p16"/>
          <p:cNvSpPr txBox="1"/>
          <p:nvPr/>
        </p:nvSpPr>
        <p:spPr>
          <a:xfrm rot="-5400000">
            <a:off x="6615113" y="2611438"/>
            <a:ext cx="18732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Material for casing</a:t>
            </a:r>
            <a:endParaRPr/>
          </a:p>
        </p:txBody>
      </p:sp>
      <p:sp>
        <p:nvSpPr>
          <p:cNvPr id="283" name="Google Shape;283;p16"/>
          <p:cNvSpPr txBox="1"/>
          <p:nvPr/>
        </p:nvSpPr>
        <p:spPr>
          <a:xfrm rot="-5400000">
            <a:off x="7382668" y="2755107"/>
            <a:ext cx="15859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Cost of Sensor</a:t>
            </a:r>
            <a:endParaRPr/>
          </a:p>
        </p:txBody>
      </p:sp>
      <p:sp>
        <p:nvSpPr>
          <p:cNvPr id="284" name="Google Shape;284;p16"/>
          <p:cNvSpPr/>
          <p:nvPr/>
        </p:nvSpPr>
        <p:spPr>
          <a:xfrm>
            <a:off x="6035675" y="4005263"/>
            <a:ext cx="2663825" cy="2519362"/>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85" name="Google Shape;285;p16"/>
          <p:cNvSpPr txBox="1"/>
          <p:nvPr/>
        </p:nvSpPr>
        <p:spPr>
          <a:xfrm rot="-5400000">
            <a:off x="5152231" y="2301081"/>
            <a:ext cx="23764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Complexity of circuit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txBox="1"/>
          <p:nvPr>
            <p:ph type="title"/>
          </p:nvPr>
        </p:nvSpPr>
        <p:spPr>
          <a:xfrm>
            <a:off x="3547692" y="304800"/>
            <a:ext cx="5139107" cy="780694"/>
          </a:xfrm>
          <a:prstGeom prst="rect">
            <a:avLst/>
          </a:prstGeom>
          <a:noFill/>
          <a:ln>
            <a:noFill/>
          </a:ln>
        </p:spPr>
        <p:txBody>
          <a:bodyPr anchorCtr="0" anchor="ctr" bIns="45700" lIns="91425" spcFirstLastPara="1" rIns="91425" wrap="square" tIns="45700">
            <a:normAutofit/>
          </a:bodyPr>
          <a:lstStyle/>
          <a:p>
            <a:pPr indent="0" lvl="1" marL="0" rtl="0" algn="ctr">
              <a:spcBef>
                <a:spcPts val="0"/>
              </a:spcBef>
              <a:spcAft>
                <a:spcPts val="0"/>
              </a:spcAft>
              <a:buNone/>
            </a:pPr>
            <a:r>
              <a:rPr lang="en-US" sz="4000">
                <a:solidFill>
                  <a:schemeClr val="dk1"/>
                </a:solidFill>
                <a:latin typeface="Cambria"/>
                <a:ea typeface="Cambria"/>
                <a:cs typeface="Cambria"/>
                <a:sym typeface="Cambria"/>
              </a:rPr>
              <a:t>Relationships of 1 &amp; 3</a:t>
            </a:r>
            <a:endParaRPr sz="4000">
              <a:solidFill>
                <a:schemeClr val="dk1"/>
              </a:solidFill>
            </a:endParaRPr>
          </a:p>
        </p:txBody>
      </p:sp>
      <p:graphicFrame>
        <p:nvGraphicFramePr>
          <p:cNvPr id="291" name="Google Shape;291;p17"/>
          <p:cNvGraphicFramePr/>
          <p:nvPr/>
        </p:nvGraphicFramePr>
        <p:xfrm>
          <a:off x="3287713" y="2046288"/>
          <a:ext cx="3000000" cy="3000000"/>
        </p:xfrm>
        <a:graphic>
          <a:graphicData uri="http://schemas.openxmlformats.org/drawingml/2006/table">
            <a:tbl>
              <a:tblPr>
                <a:noFill/>
                <a:tableStyleId>{F8AE80CD-4FCE-430F-A722-BEE183541F0F}</a:tableStyleId>
              </a:tblPr>
              <a:tblGrid>
                <a:gridCol w="2617775"/>
                <a:gridCol w="501650"/>
                <a:gridCol w="627075"/>
                <a:gridCol w="627050"/>
                <a:gridCol w="627075"/>
                <a:gridCol w="627050"/>
              </a:tblGrid>
              <a:tr h="1963750">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24765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Attribute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667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Sensitive to water level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Durable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Makes a loud noise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Inexpensive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Small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Looks Good</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bl>
          </a:graphicData>
        </a:graphic>
      </p:graphicFrame>
      <p:sp>
        <p:nvSpPr>
          <p:cNvPr id="292" name="Google Shape;292;p17"/>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293" name="Google Shape;293;p17"/>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4" name="Google Shape;294;p17"/>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5" name="Google Shape;295;p17"/>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6" name="Google Shape;296;p17"/>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7" name="Google Shape;297;p17"/>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8" name="Google Shape;298;p17"/>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9" name="Google Shape;299;p17"/>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300" name="Google Shape;300;p17"/>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301" name="Google Shape;301;p17"/>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302" name="Google Shape;302;p17"/>
          <p:cNvSpPr txBox="1"/>
          <p:nvPr/>
        </p:nvSpPr>
        <p:spPr>
          <a:xfrm>
            <a:off x="1447800" y="1676400"/>
            <a:ext cx="4021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Cambria"/>
                <a:ea typeface="Cambria"/>
                <a:cs typeface="Cambria"/>
                <a:sym typeface="Cambria"/>
              </a:rPr>
              <a:t>4</a:t>
            </a:r>
            <a:endParaRPr b="1" sz="5400">
              <a:solidFill>
                <a:schemeClr val="dk1"/>
              </a:solidFill>
              <a:latin typeface="Cambria"/>
              <a:ea typeface="Cambria"/>
              <a:cs typeface="Cambria"/>
              <a:sym typeface="Cambria"/>
            </a:endParaRPr>
          </a:p>
        </p:txBody>
      </p:sp>
      <p:sp>
        <p:nvSpPr>
          <p:cNvPr id="303" name="Google Shape;303;p17"/>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304" name="Google Shape;304;p17"/>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
        <p:nvSpPr>
          <p:cNvPr id="305" name="Google Shape;305;p17"/>
          <p:cNvSpPr txBox="1"/>
          <p:nvPr/>
        </p:nvSpPr>
        <p:spPr>
          <a:xfrm>
            <a:off x="2743201" y="2826603"/>
            <a:ext cx="2667000" cy="83099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Sensitivity to water level is likely to be very dependent on complexity of circuit</a:t>
            </a:r>
            <a:endParaRPr/>
          </a:p>
        </p:txBody>
      </p:sp>
      <p:grpSp>
        <p:nvGrpSpPr>
          <p:cNvPr id="306" name="Google Shape;306;p17"/>
          <p:cNvGrpSpPr/>
          <p:nvPr/>
        </p:nvGrpSpPr>
        <p:grpSpPr>
          <a:xfrm>
            <a:off x="5963444" y="1680369"/>
            <a:ext cx="2771775" cy="2382838"/>
            <a:chOff x="2616" y="841"/>
            <a:chExt cx="1746" cy="1501"/>
          </a:xfrm>
        </p:grpSpPr>
        <p:grpSp>
          <p:nvGrpSpPr>
            <p:cNvPr id="307" name="Google Shape;307;p17"/>
            <p:cNvGrpSpPr/>
            <p:nvPr/>
          </p:nvGrpSpPr>
          <p:grpSpPr>
            <a:xfrm>
              <a:off x="2616" y="841"/>
              <a:ext cx="589" cy="1497"/>
              <a:chOff x="2616" y="841"/>
              <a:chExt cx="589" cy="1497"/>
            </a:xfrm>
          </p:grpSpPr>
          <p:sp>
            <p:nvSpPr>
              <p:cNvPr id="308" name="Google Shape;308;p17"/>
              <p:cNvSpPr txBox="1"/>
              <p:nvPr/>
            </p:nvSpPr>
            <p:spPr>
              <a:xfrm rot="-5400000">
                <a:off x="2336" y="1826"/>
                <a:ext cx="771"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Weighting</a:t>
                </a:r>
                <a:endParaRPr/>
              </a:p>
            </p:txBody>
          </p:sp>
          <p:sp>
            <p:nvSpPr>
              <p:cNvPr id="309" name="Google Shape;309;p17"/>
              <p:cNvSpPr txBox="1"/>
              <p:nvPr/>
            </p:nvSpPr>
            <p:spPr>
              <a:xfrm rot="-5400000">
                <a:off x="2350" y="1483"/>
                <a:ext cx="1497"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Complexity of circuit</a:t>
                </a:r>
                <a:endParaRPr/>
              </a:p>
            </p:txBody>
          </p:sp>
        </p:grpSp>
        <p:sp>
          <p:nvSpPr>
            <p:cNvPr id="310" name="Google Shape;310;p17"/>
            <p:cNvSpPr txBox="1"/>
            <p:nvPr/>
          </p:nvSpPr>
          <p:spPr>
            <a:xfrm rot="-5400000">
              <a:off x="2919" y="1648"/>
              <a:ext cx="1134"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Energy Efficiency</a:t>
              </a:r>
              <a:endParaRPr/>
            </a:p>
          </p:txBody>
        </p:sp>
        <p:sp>
          <p:nvSpPr>
            <p:cNvPr id="311" name="Google Shape;311;p17"/>
            <p:cNvSpPr txBox="1"/>
            <p:nvPr/>
          </p:nvSpPr>
          <p:spPr>
            <a:xfrm rot="-5400000">
              <a:off x="3273" y="1645"/>
              <a:ext cx="1180"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Material for casing</a:t>
              </a:r>
              <a:endParaRPr/>
            </a:p>
          </p:txBody>
        </p:sp>
        <p:sp>
          <p:nvSpPr>
            <p:cNvPr id="312" name="Google Shape;312;p17"/>
            <p:cNvSpPr txBox="1"/>
            <p:nvPr/>
          </p:nvSpPr>
          <p:spPr>
            <a:xfrm rot="-5400000">
              <a:off x="3756" y="1736"/>
              <a:ext cx="99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Cost of Sensor</a:t>
              </a:r>
              <a:endParaRPr/>
            </a:p>
          </p:txBody>
        </p:sp>
      </p:grpSp>
      <p:sp>
        <p:nvSpPr>
          <p:cNvPr id="313" name="Google Shape;313;p17"/>
          <p:cNvSpPr/>
          <p:nvPr/>
        </p:nvSpPr>
        <p:spPr>
          <a:xfrm>
            <a:off x="6394450" y="4332288"/>
            <a:ext cx="649288" cy="503237"/>
          </a:xfrm>
          <a:prstGeom prst="ellipse">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14" name="Google Shape;314;p17"/>
          <p:cNvCxnSpPr/>
          <p:nvPr/>
        </p:nvCxnSpPr>
        <p:spPr>
          <a:xfrm rot="10800000">
            <a:off x="4419600" y="3657599"/>
            <a:ext cx="2016126" cy="838201"/>
          </a:xfrm>
          <a:prstGeom prst="straightConnector1">
            <a:avLst/>
          </a:prstGeom>
          <a:noFill/>
          <a:ln cap="flat" cmpd="sng" w="28575">
            <a:solidFill>
              <a:srgbClr val="FF3300"/>
            </a:solidFill>
            <a:prstDash val="solid"/>
            <a:round/>
            <a:headEnd len="med" w="med" type="none"/>
            <a:tailEnd len="med" w="med" type="triangle"/>
          </a:ln>
        </p:spPr>
      </p:cxnSp>
      <p:sp>
        <p:nvSpPr>
          <p:cNvPr id="315" name="Google Shape;315;p17"/>
          <p:cNvSpPr/>
          <p:nvPr/>
        </p:nvSpPr>
        <p:spPr>
          <a:xfrm>
            <a:off x="7021513" y="5168900"/>
            <a:ext cx="649287" cy="503238"/>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16" name="Google Shape;316;p17"/>
          <p:cNvCxnSpPr/>
          <p:nvPr/>
        </p:nvCxnSpPr>
        <p:spPr>
          <a:xfrm flipH="1">
            <a:off x="2518783" y="5562600"/>
            <a:ext cx="4567817" cy="685800"/>
          </a:xfrm>
          <a:prstGeom prst="straightConnector1">
            <a:avLst/>
          </a:prstGeom>
          <a:noFill/>
          <a:ln cap="flat" cmpd="sng" w="28575">
            <a:solidFill>
              <a:schemeClr val="accent2"/>
            </a:solidFill>
            <a:prstDash val="solid"/>
            <a:round/>
            <a:headEnd len="med" w="med" type="stealth"/>
            <a:tailEnd len="med" w="med" type="stealth"/>
          </a:ln>
        </p:spPr>
      </p:cxnSp>
      <p:sp>
        <p:nvSpPr>
          <p:cNvPr id="317" name="Google Shape;317;p17"/>
          <p:cNvSpPr txBox="1"/>
          <p:nvPr/>
        </p:nvSpPr>
        <p:spPr>
          <a:xfrm>
            <a:off x="76200" y="5791200"/>
            <a:ext cx="2475238" cy="83099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Increasing the noise level could reduce the energy efficiency</a:t>
            </a:r>
            <a:endParaRPr/>
          </a:p>
        </p:txBody>
      </p:sp>
      <p:sp>
        <p:nvSpPr>
          <p:cNvPr id="318" name="Google Shape;318;p17"/>
          <p:cNvSpPr txBox="1"/>
          <p:nvPr/>
        </p:nvSpPr>
        <p:spPr>
          <a:xfrm>
            <a:off x="-5845" y="3716339"/>
            <a:ext cx="2825245" cy="1815882"/>
          </a:xfrm>
          <a:prstGeom prst="rect">
            <a:avLst/>
          </a:prstGeom>
          <a:noFill/>
          <a:ln cap="flat" cmpd="sng" w="28575">
            <a:solidFill>
              <a:srgbClr val="C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mbria"/>
                <a:ea typeface="Cambria"/>
                <a:cs typeface="Cambria"/>
                <a:sym typeface="Cambria"/>
              </a:rPr>
              <a:t>Legend:</a:t>
            </a:r>
            <a:endParaRPr/>
          </a:p>
          <a:p>
            <a:pPr indent="0" lvl="0" marL="0" marR="0" rtl="0" algn="l">
              <a:spcBef>
                <a:spcPts val="0"/>
              </a:spcBef>
              <a:spcAft>
                <a:spcPts val="0"/>
              </a:spcAft>
              <a:buNone/>
            </a:pPr>
            <a:r>
              <a:t/>
            </a:r>
            <a:endParaRPr b="1" sz="1600">
              <a:solidFill>
                <a:schemeClr val="dk1"/>
              </a:solidFill>
              <a:latin typeface="Cambria"/>
              <a:ea typeface="Cambria"/>
              <a:cs typeface="Cambria"/>
              <a:sym typeface="Cambria"/>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Positive correlation</a:t>
            </a:r>
            <a:r>
              <a:rPr b="1" lang="en-US" sz="1600">
                <a:solidFill>
                  <a:schemeClr val="dk1"/>
                </a:solidFill>
                <a:latin typeface="Cambria"/>
                <a:ea typeface="Cambria"/>
                <a:cs typeface="Cambria"/>
                <a:sym typeface="Cambria"/>
              </a:rPr>
              <a:t> +</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Strong positive correlation </a:t>
            </a:r>
            <a:r>
              <a:rPr b="1" lang="en-US" sz="1600">
                <a:solidFill>
                  <a:schemeClr val="dk1"/>
                </a:solidFill>
                <a:latin typeface="Cambria"/>
                <a:ea typeface="Cambria"/>
                <a:cs typeface="Cambria"/>
                <a:sym typeface="Cambria"/>
              </a:rPr>
              <a:t>++</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None</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Negative correlation </a:t>
            </a:r>
            <a:r>
              <a:rPr b="1" lang="en-US" sz="1600">
                <a:solidFill>
                  <a:schemeClr val="dk1"/>
                </a:solidFill>
                <a:latin typeface="Cambria"/>
                <a:ea typeface="Cambria"/>
                <a:cs typeface="Cambria"/>
                <a:sym typeface="Cambria"/>
              </a:rPr>
              <a:t>-</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Strong Negative correlation </a:t>
            </a:r>
            <a:r>
              <a:rPr b="1" lang="en-US" sz="1600">
                <a:solidFill>
                  <a:schemeClr val="dk1"/>
                </a:solidFill>
                <a:latin typeface="Cambria"/>
                <a:ea typeface="Cambria"/>
                <a:cs typeface="Cambria"/>
                <a:sym typeface="Cambria"/>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3547692" y="304800"/>
            <a:ext cx="5139107" cy="693501"/>
          </a:xfrm>
          <a:prstGeom prst="rect">
            <a:avLst/>
          </a:prstGeom>
          <a:noFill/>
          <a:ln>
            <a:noFill/>
          </a:ln>
        </p:spPr>
        <p:txBody>
          <a:bodyPr anchorCtr="0" anchor="ctr" bIns="45700" lIns="91425" spcFirstLastPara="1" rIns="91425" wrap="square" tIns="45700">
            <a:normAutofit fontScale="90000"/>
          </a:bodyPr>
          <a:lstStyle/>
          <a:p>
            <a:pPr indent="0" lvl="1" marL="0" rtl="0" algn="ctr">
              <a:spcBef>
                <a:spcPts val="0"/>
              </a:spcBef>
              <a:spcAft>
                <a:spcPts val="0"/>
              </a:spcAft>
              <a:buNone/>
            </a:pPr>
            <a:r>
              <a:rPr lang="en-US" sz="4000">
                <a:solidFill>
                  <a:schemeClr val="dk1"/>
                </a:solidFill>
                <a:latin typeface="Cambria"/>
                <a:ea typeface="Cambria"/>
                <a:cs typeface="Cambria"/>
                <a:sym typeface="Cambria"/>
              </a:rPr>
              <a:t>Relationships of 1 &amp; 3</a:t>
            </a:r>
            <a:endParaRPr sz="4000">
              <a:solidFill>
                <a:schemeClr val="dk1"/>
              </a:solidFill>
            </a:endParaRPr>
          </a:p>
        </p:txBody>
      </p:sp>
      <p:graphicFrame>
        <p:nvGraphicFramePr>
          <p:cNvPr id="324" name="Google Shape;324;p18"/>
          <p:cNvGraphicFramePr/>
          <p:nvPr/>
        </p:nvGraphicFramePr>
        <p:xfrm>
          <a:off x="3286125" y="2046288"/>
          <a:ext cx="3000000" cy="3000000"/>
        </p:xfrm>
        <a:graphic>
          <a:graphicData uri="http://schemas.openxmlformats.org/drawingml/2006/table">
            <a:tbl>
              <a:tblPr>
                <a:noFill/>
                <a:tableStyleId>{F8AE80CD-4FCE-430F-A722-BEE183541F0F}</a:tableStyleId>
              </a:tblPr>
              <a:tblGrid>
                <a:gridCol w="2617775"/>
                <a:gridCol w="501650"/>
                <a:gridCol w="627075"/>
                <a:gridCol w="627050"/>
                <a:gridCol w="627075"/>
                <a:gridCol w="627050"/>
              </a:tblGrid>
              <a:tr h="1963750">
                <a:tc>
                  <a:txBody>
                    <a:bodyPr/>
                    <a:lstStyle/>
                    <a:p>
                      <a:pPr indent="0" lvl="0" marL="0" marR="0" rtl="0" algn="l">
                        <a:lnSpc>
                          <a:spcPct val="100000"/>
                        </a:lnSpc>
                        <a:spcBef>
                          <a:spcPts val="0"/>
                        </a:spcBef>
                        <a:spcAft>
                          <a:spcPts val="0"/>
                        </a:spcAft>
                        <a:buClr>
                          <a:schemeClr val="dk1"/>
                        </a:buClr>
                        <a:buSzPts val="2800"/>
                        <a:buFont typeface="Cambria"/>
                        <a:buNone/>
                      </a:pPr>
                      <a:r>
                        <a:t/>
                      </a:r>
                      <a:endParaRPr b="0" i="0" sz="2800" u="none" cap="none" strike="noStrike">
                        <a:solidFill>
                          <a:schemeClr val="dk1"/>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24765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Attribute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667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Sensitive to water level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Durable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Makes a loud noise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Inexpensive</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Small</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r h="4048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Looks Good</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bl>
          </a:graphicData>
        </a:graphic>
      </p:graphicFrame>
      <p:sp>
        <p:nvSpPr>
          <p:cNvPr id="325" name="Google Shape;325;p18"/>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326" name="Google Shape;326;p18"/>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27" name="Google Shape;327;p18"/>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28" name="Google Shape;328;p18"/>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29" name="Google Shape;329;p18"/>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30" name="Google Shape;330;p18"/>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31" name="Google Shape;331;p18"/>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32" name="Google Shape;332;p18"/>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333" name="Google Shape;333;p18"/>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334" name="Google Shape;334;p18"/>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335" name="Google Shape;335;p18"/>
          <p:cNvSpPr txBox="1"/>
          <p:nvPr/>
        </p:nvSpPr>
        <p:spPr>
          <a:xfrm>
            <a:off x="1447800" y="1676400"/>
            <a:ext cx="4021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Cambria"/>
                <a:ea typeface="Cambria"/>
                <a:cs typeface="Cambria"/>
                <a:sym typeface="Cambria"/>
              </a:rPr>
              <a:t>4</a:t>
            </a:r>
            <a:endParaRPr b="1" sz="5400">
              <a:solidFill>
                <a:schemeClr val="dk1"/>
              </a:solidFill>
              <a:latin typeface="Cambria"/>
              <a:ea typeface="Cambria"/>
              <a:cs typeface="Cambria"/>
              <a:sym typeface="Cambria"/>
            </a:endParaRPr>
          </a:p>
        </p:txBody>
      </p:sp>
      <p:sp>
        <p:nvSpPr>
          <p:cNvPr id="336" name="Google Shape;336;p18"/>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337" name="Google Shape;337;p18"/>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grpSp>
        <p:nvGrpSpPr>
          <p:cNvPr id="338" name="Google Shape;338;p18"/>
          <p:cNvGrpSpPr/>
          <p:nvPr/>
        </p:nvGrpSpPr>
        <p:grpSpPr>
          <a:xfrm>
            <a:off x="5961856" y="1680369"/>
            <a:ext cx="2771775" cy="2382838"/>
            <a:chOff x="2616" y="841"/>
            <a:chExt cx="1746" cy="1501"/>
          </a:xfrm>
        </p:grpSpPr>
        <p:grpSp>
          <p:nvGrpSpPr>
            <p:cNvPr id="339" name="Google Shape;339;p18"/>
            <p:cNvGrpSpPr/>
            <p:nvPr/>
          </p:nvGrpSpPr>
          <p:grpSpPr>
            <a:xfrm>
              <a:off x="2616" y="841"/>
              <a:ext cx="589" cy="1497"/>
              <a:chOff x="2616" y="841"/>
              <a:chExt cx="589" cy="1497"/>
            </a:xfrm>
          </p:grpSpPr>
          <p:sp>
            <p:nvSpPr>
              <p:cNvPr id="340" name="Google Shape;340;p18"/>
              <p:cNvSpPr txBox="1"/>
              <p:nvPr/>
            </p:nvSpPr>
            <p:spPr>
              <a:xfrm rot="-5400000">
                <a:off x="2336" y="1826"/>
                <a:ext cx="771"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Weighting</a:t>
                </a:r>
                <a:endParaRPr/>
              </a:p>
            </p:txBody>
          </p:sp>
          <p:sp>
            <p:nvSpPr>
              <p:cNvPr id="341" name="Google Shape;341;p18"/>
              <p:cNvSpPr txBox="1"/>
              <p:nvPr/>
            </p:nvSpPr>
            <p:spPr>
              <a:xfrm rot="-5400000">
                <a:off x="2350" y="1483"/>
                <a:ext cx="1497"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Complexity of circuit</a:t>
                </a:r>
                <a:endParaRPr/>
              </a:p>
            </p:txBody>
          </p:sp>
        </p:grpSp>
        <p:sp>
          <p:nvSpPr>
            <p:cNvPr id="342" name="Google Shape;342;p18"/>
            <p:cNvSpPr txBox="1"/>
            <p:nvPr/>
          </p:nvSpPr>
          <p:spPr>
            <a:xfrm rot="-5400000">
              <a:off x="2919" y="1648"/>
              <a:ext cx="1134"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Energy Efficiency</a:t>
              </a:r>
              <a:endParaRPr/>
            </a:p>
          </p:txBody>
        </p:sp>
        <p:sp>
          <p:nvSpPr>
            <p:cNvPr id="343" name="Google Shape;343;p18"/>
            <p:cNvSpPr txBox="1"/>
            <p:nvPr/>
          </p:nvSpPr>
          <p:spPr>
            <a:xfrm rot="-5400000">
              <a:off x="3273" y="1645"/>
              <a:ext cx="1180"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Material for casing</a:t>
              </a:r>
              <a:endParaRPr/>
            </a:p>
          </p:txBody>
        </p:sp>
        <p:sp>
          <p:nvSpPr>
            <p:cNvPr id="344" name="Google Shape;344;p18"/>
            <p:cNvSpPr txBox="1"/>
            <p:nvPr/>
          </p:nvSpPr>
          <p:spPr>
            <a:xfrm rot="-5400000">
              <a:off x="3756" y="1736"/>
              <a:ext cx="99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Cost of Sensor</a:t>
              </a:r>
              <a:endParaRPr/>
            </a:p>
          </p:txBody>
        </p:sp>
      </p:grpSp>
      <p:sp>
        <p:nvSpPr>
          <p:cNvPr id="345" name="Google Shape;345;p18"/>
          <p:cNvSpPr/>
          <p:nvPr/>
        </p:nvSpPr>
        <p:spPr>
          <a:xfrm>
            <a:off x="6392862" y="5578475"/>
            <a:ext cx="649288" cy="503238"/>
          </a:xfrm>
          <a:prstGeom prst="ellipse">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46" name="Google Shape;346;p18"/>
          <p:cNvCxnSpPr/>
          <p:nvPr/>
        </p:nvCxnSpPr>
        <p:spPr>
          <a:xfrm rot="10800000">
            <a:off x="6392861" y="1828799"/>
            <a:ext cx="2162175" cy="3760788"/>
          </a:xfrm>
          <a:prstGeom prst="straightConnector1">
            <a:avLst/>
          </a:prstGeom>
          <a:noFill/>
          <a:ln cap="flat" cmpd="sng" w="28575">
            <a:solidFill>
              <a:srgbClr val="FF3300"/>
            </a:solidFill>
            <a:prstDash val="solid"/>
            <a:round/>
            <a:headEnd len="med" w="med" type="none"/>
            <a:tailEnd len="med" w="med" type="triangle"/>
          </a:ln>
        </p:spPr>
      </p:cxnSp>
      <p:sp>
        <p:nvSpPr>
          <p:cNvPr id="347" name="Google Shape;347;p18"/>
          <p:cNvSpPr/>
          <p:nvPr/>
        </p:nvSpPr>
        <p:spPr>
          <a:xfrm>
            <a:off x="8266112" y="5589588"/>
            <a:ext cx="649288" cy="503237"/>
          </a:xfrm>
          <a:prstGeom prst="ellipse">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48" name="Google Shape;348;p18"/>
          <p:cNvCxnSpPr/>
          <p:nvPr/>
        </p:nvCxnSpPr>
        <p:spPr>
          <a:xfrm rot="10800000">
            <a:off x="6357937" y="1828799"/>
            <a:ext cx="323850" cy="3760788"/>
          </a:xfrm>
          <a:prstGeom prst="straightConnector1">
            <a:avLst/>
          </a:prstGeom>
          <a:noFill/>
          <a:ln cap="flat" cmpd="sng" w="28575">
            <a:solidFill>
              <a:srgbClr val="FF3300"/>
            </a:solidFill>
            <a:prstDash val="solid"/>
            <a:round/>
            <a:headEnd len="med" w="med" type="none"/>
            <a:tailEnd len="med" w="med" type="triangle"/>
          </a:ln>
        </p:spPr>
      </p:cxnSp>
      <p:sp>
        <p:nvSpPr>
          <p:cNvPr id="349" name="Google Shape;349;p18"/>
          <p:cNvSpPr txBox="1"/>
          <p:nvPr/>
        </p:nvSpPr>
        <p:spPr>
          <a:xfrm>
            <a:off x="2438400" y="2706469"/>
            <a:ext cx="3468362" cy="646331"/>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The choice of material will affect the durability of the product</a:t>
            </a:r>
            <a:endParaRPr/>
          </a:p>
        </p:txBody>
      </p:sp>
      <p:sp>
        <p:nvSpPr>
          <p:cNvPr id="350" name="Google Shape;350;p18"/>
          <p:cNvSpPr/>
          <p:nvPr/>
        </p:nvSpPr>
        <p:spPr>
          <a:xfrm>
            <a:off x="7618412" y="4797425"/>
            <a:ext cx="649288" cy="503238"/>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51" name="Google Shape;351;p18"/>
          <p:cNvCxnSpPr/>
          <p:nvPr/>
        </p:nvCxnSpPr>
        <p:spPr>
          <a:xfrm rot="10800000">
            <a:off x="4172580" y="3352799"/>
            <a:ext cx="3517269" cy="1516063"/>
          </a:xfrm>
          <a:prstGeom prst="straightConnector1">
            <a:avLst/>
          </a:prstGeom>
          <a:noFill/>
          <a:ln cap="flat" cmpd="sng" w="28575">
            <a:solidFill>
              <a:schemeClr val="accent2"/>
            </a:solidFill>
            <a:prstDash val="solid"/>
            <a:round/>
            <a:headEnd len="med" w="med" type="none"/>
            <a:tailEnd len="med" w="med" type="triangle"/>
          </a:ln>
        </p:spPr>
      </p:cxnSp>
      <p:sp>
        <p:nvSpPr>
          <p:cNvPr id="352" name="Google Shape;352;p18"/>
          <p:cNvSpPr txBox="1"/>
          <p:nvPr/>
        </p:nvSpPr>
        <p:spPr>
          <a:xfrm>
            <a:off x="4495800" y="1182469"/>
            <a:ext cx="4161632" cy="646331"/>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A complex circuit and quality sensor could increase cost of product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9"/>
          <p:cNvSpPr txBox="1"/>
          <p:nvPr>
            <p:ph type="title"/>
          </p:nvPr>
        </p:nvSpPr>
        <p:spPr>
          <a:xfrm>
            <a:off x="2638425" y="90842"/>
            <a:ext cx="6096000" cy="1028180"/>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r>
              <a:rPr lang="en-US" sz="3200">
                <a:solidFill>
                  <a:schemeClr val="dk1"/>
                </a:solidFill>
                <a:latin typeface="Cambria"/>
                <a:ea typeface="Cambria"/>
                <a:cs typeface="Cambria"/>
                <a:sym typeface="Cambria"/>
              </a:rPr>
              <a:t>Interrelationship between Technical Requirements </a:t>
            </a:r>
            <a:endParaRPr sz="3200">
              <a:solidFill>
                <a:schemeClr val="dk1"/>
              </a:solidFill>
            </a:endParaRPr>
          </a:p>
        </p:txBody>
      </p:sp>
      <p:sp>
        <p:nvSpPr>
          <p:cNvPr id="358" name="Google Shape;358;p19"/>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359" name="Google Shape;359;p19"/>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0" name="Google Shape;360;p19"/>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1" name="Google Shape;361;p19"/>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2" name="Google Shape;362;p19"/>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3" name="Google Shape;363;p19"/>
          <p:cNvSpPr/>
          <p:nvPr/>
        </p:nvSpPr>
        <p:spPr>
          <a:xfrm>
            <a:off x="0" y="2750901"/>
            <a:ext cx="2460339" cy="499746"/>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4" name="Google Shape;364;p19"/>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65" name="Google Shape;365;p19"/>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366" name="Google Shape;366;p19"/>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367" name="Google Shape;367;p19"/>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368" name="Google Shape;368;p19"/>
          <p:cNvSpPr txBox="1"/>
          <p:nvPr/>
        </p:nvSpPr>
        <p:spPr>
          <a:xfrm>
            <a:off x="16002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369" name="Google Shape;369;p19"/>
          <p:cNvSpPr txBox="1"/>
          <p:nvPr/>
        </p:nvSpPr>
        <p:spPr>
          <a:xfrm>
            <a:off x="1547186" y="228600"/>
            <a:ext cx="35781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mbria"/>
                <a:ea typeface="Cambria"/>
                <a:cs typeface="Cambria"/>
                <a:sym typeface="Cambria"/>
              </a:rPr>
              <a:t>5</a:t>
            </a:r>
            <a:endParaRPr b="1" sz="4000">
              <a:solidFill>
                <a:schemeClr val="dk1"/>
              </a:solidFill>
              <a:latin typeface="Cambria"/>
              <a:ea typeface="Cambria"/>
              <a:cs typeface="Cambria"/>
              <a:sym typeface="Cambria"/>
            </a:endParaRPr>
          </a:p>
        </p:txBody>
      </p:sp>
      <p:sp>
        <p:nvSpPr>
          <p:cNvPr id="370" name="Google Shape;370;p19"/>
          <p:cNvSpPr txBox="1"/>
          <p:nvPr/>
        </p:nvSpPr>
        <p:spPr>
          <a:xfrm>
            <a:off x="1219200" y="2856385"/>
            <a:ext cx="2681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pic>
        <p:nvPicPr>
          <p:cNvPr id="371" name="Google Shape;371;p19"/>
          <p:cNvPicPr preferRelativeResize="0"/>
          <p:nvPr/>
        </p:nvPicPr>
        <p:blipFill rotWithShape="1">
          <a:blip r:embed="rId3">
            <a:alphaModFix/>
          </a:blip>
          <a:srcRect b="0" l="0" r="0" t="0"/>
          <a:stretch/>
        </p:blipFill>
        <p:spPr>
          <a:xfrm>
            <a:off x="5254625" y="1989137"/>
            <a:ext cx="2867025" cy="4868863"/>
          </a:xfrm>
          <a:prstGeom prst="rect">
            <a:avLst/>
          </a:prstGeom>
          <a:noFill/>
          <a:ln>
            <a:noFill/>
          </a:ln>
        </p:spPr>
      </p:pic>
      <p:sp>
        <p:nvSpPr>
          <p:cNvPr id="372" name="Google Shape;372;p19"/>
          <p:cNvSpPr txBox="1"/>
          <p:nvPr/>
        </p:nvSpPr>
        <p:spPr>
          <a:xfrm>
            <a:off x="2230438" y="2955925"/>
            <a:ext cx="2663825" cy="10156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Increasing complexity of circuit could require a more costly sensor</a:t>
            </a:r>
            <a:endParaRPr/>
          </a:p>
        </p:txBody>
      </p:sp>
      <p:sp>
        <p:nvSpPr>
          <p:cNvPr id="373" name="Google Shape;373;p19"/>
          <p:cNvSpPr/>
          <p:nvPr/>
        </p:nvSpPr>
        <p:spPr>
          <a:xfrm>
            <a:off x="5614988" y="3284537"/>
            <a:ext cx="647700" cy="431800"/>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74" name="Google Shape;374;p19"/>
          <p:cNvSpPr/>
          <p:nvPr/>
        </p:nvSpPr>
        <p:spPr>
          <a:xfrm>
            <a:off x="6335713" y="2349500"/>
            <a:ext cx="647700" cy="431800"/>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75" name="Google Shape;375;p19"/>
          <p:cNvSpPr/>
          <p:nvPr/>
        </p:nvSpPr>
        <p:spPr>
          <a:xfrm>
            <a:off x="7149306" y="1254125"/>
            <a:ext cx="1944687" cy="1200329"/>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A good quality sensor could improve energy efficiency</a:t>
            </a:r>
            <a:endParaRPr/>
          </a:p>
        </p:txBody>
      </p:sp>
      <p:sp>
        <p:nvSpPr>
          <p:cNvPr id="376" name="Google Shape;376;p19"/>
          <p:cNvSpPr/>
          <p:nvPr/>
        </p:nvSpPr>
        <p:spPr>
          <a:xfrm>
            <a:off x="6623050" y="2852737"/>
            <a:ext cx="647700" cy="431800"/>
          </a:xfrm>
          <a:prstGeom prst="ellipse">
            <a:avLst/>
          </a:prstGeom>
          <a:noFill/>
          <a:ln cap="flat" cmpd="sng" w="38100">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77" name="Google Shape;377;p19"/>
          <p:cNvCxnSpPr/>
          <p:nvPr/>
        </p:nvCxnSpPr>
        <p:spPr>
          <a:xfrm flipH="1" rot="10800000">
            <a:off x="7270750" y="2454454"/>
            <a:ext cx="850899" cy="542746"/>
          </a:xfrm>
          <a:prstGeom prst="straightConnector1">
            <a:avLst/>
          </a:prstGeom>
          <a:noFill/>
          <a:ln cap="flat" cmpd="sng" w="38100">
            <a:solidFill>
              <a:srgbClr val="FF3300"/>
            </a:solidFill>
            <a:prstDash val="solid"/>
            <a:round/>
            <a:headEnd len="med" w="med" type="none"/>
            <a:tailEnd len="med" w="med" type="triangle"/>
          </a:ln>
        </p:spPr>
      </p:cxnSp>
      <p:cxnSp>
        <p:nvCxnSpPr>
          <p:cNvPr id="378" name="Google Shape;378;p19"/>
          <p:cNvCxnSpPr/>
          <p:nvPr/>
        </p:nvCxnSpPr>
        <p:spPr>
          <a:xfrm flipH="1">
            <a:off x="4822825" y="2565400"/>
            <a:ext cx="1512888" cy="431800"/>
          </a:xfrm>
          <a:prstGeom prst="straightConnector1">
            <a:avLst/>
          </a:prstGeom>
          <a:noFill/>
          <a:ln cap="flat" cmpd="sng" w="38100">
            <a:solidFill>
              <a:srgbClr val="FF3300"/>
            </a:solidFill>
            <a:prstDash val="solid"/>
            <a:round/>
            <a:headEnd len="med" w="med" type="none"/>
            <a:tailEnd len="med" w="med" type="triangle"/>
          </a:ln>
        </p:spPr>
      </p:cxnSp>
      <p:cxnSp>
        <p:nvCxnSpPr>
          <p:cNvPr id="379" name="Google Shape;379;p19"/>
          <p:cNvCxnSpPr/>
          <p:nvPr/>
        </p:nvCxnSpPr>
        <p:spPr>
          <a:xfrm flipH="1">
            <a:off x="4751388" y="3644900"/>
            <a:ext cx="935037" cy="720725"/>
          </a:xfrm>
          <a:prstGeom prst="straightConnector1">
            <a:avLst/>
          </a:prstGeom>
          <a:noFill/>
          <a:ln cap="flat" cmpd="sng" w="38100">
            <a:solidFill>
              <a:srgbClr val="FF3300"/>
            </a:solidFill>
            <a:prstDash val="solid"/>
            <a:round/>
            <a:headEnd len="med" w="med" type="none"/>
            <a:tailEnd len="med" w="med" type="triangle"/>
          </a:ln>
        </p:spPr>
      </p:cxnSp>
      <p:sp>
        <p:nvSpPr>
          <p:cNvPr id="380" name="Google Shape;380;p19"/>
          <p:cNvSpPr txBox="1"/>
          <p:nvPr/>
        </p:nvSpPr>
        <p:spPr>
          <a:xfrm>
            <a:off x="2011073" y="4327525"/>
            <a:ext cx="2789527" cy="10156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Complex circuit (more parts) could reduce energy efficiency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1066800" y="76200"/>
            <a:ext cx="7290054" cy="710184"/>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SYLLABUS</a:t>
            </a:r>
            <a:endParaRPr sz="3600"/>
          </a:p>
        </p:txBody>
      </p:sp>
      <p:sp>
        <p:nvSpPr>
          <p:cNvPr id="110" name="Google Shape;110;p2"/>
          <p:cNvSpPr txBox="1"/>
          <p:nvPr>
            <p:ph idx="1" type="body"/>
          </p:nvPr>
        </p:nvSpPr>
        <p:spPr>
          <a:xfrm>
            <a:off x="-28731" y="1295400"/>
            <a:ext cx="9144000" cy="5562600"/>
          </a:xfrm>
          <a:prstGeom prst="rect">
            <a:avLst/>
          </a:prstGeom>
          <a:noFill/>
          <a:ln>
            <a:noFill/>
          </a:ln>
        </p:spPr>
        <p:txBody>
          <a:bodyPr anchorCtr="0" anchor="t" bIns="45700" lIns="45700" spcFirstLastPara="1" rIns="45700" wrap="square" tIns="45700">
            <a:normAutofit/>
          </a:bodyPr>
          <a:lstStyle/>
          <a:p>
            <a:pPr indent="0" lvl="0" marL="0" rtl="0" algn="just">
              <a:lnSpc>
                <a:spcPct val="150000"/>
              </a:lnSpc>
              <a:spcBef>
                <a:spcPts val="0"/>
              </a:spcBef>
              <a:spcAft>
                <a:spcPts val="0"/>
              </a:spcAft>
              <a:buSzPts val="2000"/>
              <a:buNone/>
            </a:pPr>
            <a:r>
              <a:rPr b="1" lang="en-US"/>
              <a:t>Design for X &amp; DT</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Design Thinking, Development Stages-TRL, MRL, IRL aspects, Concepts of Quality &amp; Reliability in product design &amp;amp; Development, House of Quality, Quality Function Deployment (QFD), Failure Modes &amp;amp; Effects Analysis (FMEA), Types of FMEA, Robust Design, Case studies Other DFX areas from various fields (IT, Instru., Elex, etc.)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0"/>
          <p:cNvSpPr txBox="1"/>
          <p:nvPr>
            <p:ph type="title"/>
          </p:nvPr>
        </p:nvSpPr>
        <p:spPr>
          <a:xfrm>
            <a:off x="2773680" y="17461"/>
            <a:ext cx="6019800" cy="1252728"/>
          </a:xfrm>
          <a:prstGeom prst="rect">
            <a:avLst/>
          </a:prstGeom>
          <a:noFill/>
          <a:ln>
            <a:noFill/>
          </a:ln>
        </p:spPr>
        <p:txBody>
          <a:bodyPr anchorCtr="0" anchor="ctr" bIns="45700" lIns="91425" spcFirstLastPara="1" rIns="91425" wrap="square" tIns="45700">
            <a:normAutofit/>
          </a:bodyPr>
          <a:lstStyle/>
          <a:p>
            <a:pPr indent="0" lvl="1" marL="0" rtl="0" algn="ctr">
              <a:spcBef>
                <a:spcPts val="0"/>
              </a:spcBef>
              <a:spcAft>
                <a:spcPts val="0"/>
              </a:spcAft>
              <a:buNone/>
            </a:pPr>
            <a:r>
              <a:rPr lang="en-US" sz="3600">
                <a:solidFill>
                  <a:schemeClr val="dk1"/>
                </a:solidFill>
                <a:latin typeface="Cambria"/>
                <a:ea typeface="Cambria"/>
                <a:cs typeface="Cambria"/>
                <a:sym typeface="Cambria"/>
              </a:rPr>
              <a:t>Targets for New Product</a:t>
            </a:r>
            <a:endParaRPr sz="3600">
              <a:solidFill>
                <a:schemeClr val="dk1"/>
              </a:solidFill>
            </a:endParaRPr>
          </a:p>
        </p:txBody>
      </p:sp>
      <p:sp>
        <p:nvSpPr>
          <p:cNvPr id="386" name="Google Shape;386;p20"/>
          <p:cNvSpPr/>
          <p:nvPr/>
        </p:nvSpPr>
        <p:spPr>
          <a:xfrm>
            <a:off x="30770" y="1528272"/>
            <a:ext cx="849685"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387" name="Google Shape;387;p20"/>
          <p:cNvSpPr/>
          <p:nvPr/>
        </p:nvSpPr>
        <p:spPr>
          <a:xfrm>
            <a:off x="838200" y="1524000"/>
            <a:ext cx="223756" cy="1197484"/>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88" name="Google Shape;388;p20"/>
          <p:cNvSpPr/>
          <p:nvPr/>
        </p:nvSpPr>
        <p:spPr>
          <a:xfrm>
            <a:off x="1066800" y="1528272"/>
            <a:ext cx="1386897" cy="1197484"/>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89" name="Google Shape;389;p20"/>
          <p:cNvSpPr/>
          <p:nvPr/>
        </p:nvSpPr>
        <p:spPr>
          <a:xfrm>
            <a:off x="1066800" y="981860"/>
            <a:ext cx="1386897" cy="549841"/>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90" name="Google Shape;390;p20"/>
          <p:cNvSpPr/>
          <p:nvPr/>
        </p:nvSpPr>
        <p:spPr>
          <a:xfrm>
            <a:off x="2475238" y="1528272"/>
            <a:ext cx="1072455" cy="1197484"/>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91" name="Google Shape;391;p20"/>
          <p:cNvSpPr/>
          <p:nvPr/>
        </p:nvSpPr>
        <p:spPr>
          <a:xfrm>
            <a:off x="0" y="2750900"/>
            <a:ext cx="2460339" cy="623985"/>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92" name="Google Shape;392;p20"/>
          <p:cNvSpPr/>
          <p:nvPr/>
        </p:nvSpPr>
        <p:spPr>
          <a:xfrm>
            <a:off x="1067100" y="0"/>
            <a:ext cx="1387884" cy="998301"/>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93" name="Google Shape;393;p20"/>
          <p:cNvSpPr txBox="1"/>
          <p:nvPr/>
        </p:nvSpPr>
        <p:spPr>
          <a:xfrm>
            <a:off x="265951" y="1790580"/>
            <a:ext cx="496799"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1</a:t>
            </a:r>
            <a:endParaRPr sz="2000">
              <a:solidFill>
                <a:schemeClr val="dk1"/>
              </a:solidFill>
              <a:latin typeface="Cambria"/>
              <a:ea typeface="Cambria"/>
              <a:cs typeface="Cambria"/>
              <a:sym typeface="Cambria"/>
            </a:endParaRPr>
          </a:p>
        </p:txBody>
      </p:sp>
      <p:sp>
        <p:nvSpPr>
          <p:cNvPr id="394" name="Google Shape;394;p20"/>
          <p:cNvSpPr txBox="1"/>
          <p:nvPr/>
        </p:nvSpPr>
        <p:spPr>
          <a:xfrm>
            <a:off x="2819400" y="1978937"/>
            <a:ext cx="313457"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395" name="Google Shape;395;p20"/>
          <p:cNvSpPr txBox="1"/>
          <p:nvPr/>
        </p:nvSpPr>
        <p:spPr>
          <a:xfrm>
            <a:off x="1742466" y="1119022"/>
            <a:ext cx="5372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396" name="Google Shape;396;p20"/>
          <p:cNvSpPr txBox="1"/>
          <p:nvPr/>
        </p:nvSpPr>
        <p:spPr>
          <a:xfrm>
            <a:off x="1828800" y="1970999"/>
            <a:ext cx="402170"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397" name="Google Shape;397;p20"/>
          <p:cNvSpPr txBox="1"/>
          <p:nvPr/>
        </p:nvSpPr>
        <p:spPr>
          <a:xfrm>
            <a:off x="1687704" y="456642"/>
            <a:ext cx="357814" cy="2755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398" name="Google Shape;398;p20"/>
          <p:cNvSpPr txBox="1"/>
          <p:nvPr/>
        </p:nvSpPr>
        <p:spPr>
          <a:xfrm>
            <a:off x="1143000" y="2667000"/>
            <a:ext cx="5447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mbria"/>
                <a:ea typeface="Cambria"/>
                <a:cs typeface="Cambria"/>
                <a:sym typeface="Cambria"/>
              </a:rPr>
              <a:t>6</a:t>
            </a:r>
            <a:endParaRPr b="1" sz="4000">
              <a:solidFill>
                <a:schemeClr val="dk1"/>
              </a:solidFill>
              <a:latin typeface="Cambria"/>
              <a:ea typeface="Cambria"/>
              <a:cs typeface="Cambria"/>
              <a:sym typeface="Cambria"/>
            </a:endParaRPr>
          </a:p>
        </p:txBody>
      </p:sp>
      <p:pic>
        <p:nvPicPr>
          <p:cNvPr id="399" name="Google Shape;399;p20"/>
          <p:cNvPicPr preferRelativeResize="0"/>
          <p:nvPr/>
        </p:nvPicPr>
        <p:blipFill rotWithShape="1">
          <a:blip r:embed="rId3">
            <a:alphaModFix/>
          </a:blip>
          <a:srcRect b="12002" l="17687" r="27239" t="55998"/>
          <a:stretch/>
        </p:blipFill>
        <p:spPr>
          <a:xfrm>
            <a:off x="1828801" y="4191000"/>
            <a:ext cx="7162800" cy="2438400"/>
          </a:xfrm>
          <a:prstGeom prst="rect">
            <a:avLst/>
          </a:prstGeom>
          <a:noFill/>
          <a:ln>
            <a:noFill/>
          </a:ln>
        </p:spPr>
      </p:pic>
      <p:graphicFrame>
        <p:nvGraphicFramePr>
          <p:cNvPr id="400" name="Google Shape;400;p20"/>
          <p:cNvGraphicFramePr/>
          <p:nvPr/>
        </p:nvGraphicFramePr>
        <p:xfrm>
          <a:off x="6019800" y="2303462"/>
          <a:ext cx="3000000" cy="3000000"/>
        </p:xfrm>
        <a:graphic>
          <a:graphicData uri="http://schemas.openxmlformats.org/drawingml/2006/table">
            <a:tbl>
              <a:tblPr>
                <a:noFill/>
                <a:tableStyleId>{F8AE80CD-4FCE-430F-A722-BEE183541F0F}</a:tableStyleId>
              </a:tblPr>
              <a:tblGrid>
                <a:gridCol w="627050"/>
                <a:gridCol w="627075"/>
                <a:gridCol w="627050"/>
                <a:gridCol w="627075"/>
              </a:tblGrid>
              <a:tr h="1963750">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c>
                  <a:txBody>
                    <a:bodyPr/>
                    <a:lstStyle/>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a:txBody>
                  <a:tcPr marT="45725" marB="45725" marR="91450" marL="914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CC"/>
                    </a:solidFill>
                  </a:tcPr>
                </a:tc>
              </a:tr>
            </a:tbl>
          </a:graphicData>
        </a:graphic>
      </p:graphicFrame>
      <p:sp>
        <p:nvSpPr>
          <p:cNvPr id="401" name="Google Shape;401;p20"/>
          <p:cNvSpPr txBox="1"/>
          <p:nvPr/>
        </p:nvSpPr>
        <p:spPr>
          <a:xfrm rot="-5400000">
            <a:off x="5188744" y="2980530"/>
            <a:ext cx="23764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Complexity of circuit</a:t>
            </a:r>
            <a:endParaRPr/>
          </a:p>
        </p:txBody>
      </p:sp>
      <p:sp>
        <p:nvSpPr>
          <p:cNvPr id="402" name="Google Shape;402;p20"/>
          <p:cNvSpPr txBox="1"/>
          <p:nvPr/>
        </p:nvSpPr>
        <p:spPr>
          <a:xfrm rot="-5400000">
            <a:off x="6091237" y="3243262"/>
            <a:ext cx="18002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Energy Efficiency</a:t>
            </a:r>
            <a:endParaRPr/>
          </a:p>
        </p:txBody>
      </p:sp>
      <p:sp>
        <p:nvSpPr>
          <p:cNvPr id="403" name="Google Shape;403;p20"/>
          <p:cNvSpPr txBox="1"/>
          <p:nvPr/>
        </p:nvSpPr>
        <p:spPr>
          <a:xfrm rot="-5400000">
            <a:off x="6653213" y="3238499"/>
            <a:ext cx="18732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Material for casing</a:t>
            </a:r>
            <a:endParaRPr/>
          </a:p>
        </p:txBody>
      </p:sp>
      <p:sp>
        <p:nvSpPr>
          <p:cNvPr id="404" name="Google Shape;404;p20"/>
          <p:cNvSpPr txBox="1"/>
          <p:nvPr/>
        </p:nvSpPr>
        <p:spPr>
          <a:xfrm rot="-5400000">
            <a:off x="7420768" y="3382168"/>
            <a:ext cx="15859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mbria"/>
                <a:ea typeface="Cambria"/>
                <a:cs typeface="Cambria"/>
                <a:sym typeface="Cambria"/>
              </a:rPr>
              <a:t>Cost of Sensor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21"/>
          <p:cNvPicPr preferRelativeResize="0"/>
          <p:nvPr/>
        </p:nvPicPr>
        <p:blipFill rotWithShape="1">
          <a:blip r:embed="rId3">
            <a:alphaModFix/>
          </a:blip>
          <a:srcRect b="0" l="0" r="0" t="0"/>
          <a:stretch/>
        </p:blipFill>
        <p:spPr>
          <a:xfrm>
            <a:off x="533400" y="56930"/>
            <a:ext cx="8077200" cy="68010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descr="C:\Users\Administrator\Desktop\QFD_refrigppm.gif" id="414" name="Google Shape;414;p22"/>
          <p:cNvPicPr preferRelativeResize="0"/>
          <p:nvPr/>
        </p:nvPicPr>
        <p:blipFill rotWithShape="1">
          <a:blip r:embed="rId3">
            <a:alphaModFix/>
          </a:blip>
          <a:srcRect b="0" l="0" r="0" t="0"/>
          <a:stretch/>
        </p:blipFill>
        <p:spPr>
          <a:xfrm>
            <a:off x="30480" y="0"/>
            <a:ext cx="9113520" cy="68264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t/>
            </a:r>
            <a:endParaRPr/>
          </a:p>
        </p:txBody>
      </p:sp>
      <p:pic>
        <p:nvPicPr>
          <p:cNvPr id="420" name="Google Shape;420;p23"/>
          <p:cNvPicPr preferRelativeResize="0"/>
          <p:nvPr/>
        </p:nvPicPr>
        <p:blipFill rotWithShape="1">
          <a:blip r:embed="rId3">
            <a:alphaModFix/>
          </a:blip>
          <a:srcRect b="0" l="0" r="0" t="0"/>
          <a:stretch/>
        </p:blipFill>
        <p:spPr>
          <a:xfrm>
            <a:off x="457200" y="0"/>
            <a:ext cx="82296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4"/>
          <p:cNvSpPr txBox="1"/>
          <p:nvPr/>
        </p:nvSpPr>
        <p:spPr>
          <a:xfrm>
            <a:off x="239712" y="533400"/>
            <a:ext cx="8664575"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Example:</a:t>
            </a:r>
            <a:endParaRPr/>
          </a:p>
          <a:p>
            <a:pPr indent="0" lvl="0" marL="0" marR="0" rtl="0" algn="l">
              <a:spcBef>
                <a:spcPts val="0"/>
              </a:spcBef>
              <a:spcAft>
                <a:spcPts val="0"/>
              </a:spcAft>
              <a:buNone/>
            </a:pPr>
            <a:r>
              <a:t/>
            </a:r>
            <a:endParaRPr b="1"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A washing machine to last for ten years in normal use.</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Expected typical household use: three times a week for a wash cycle that will last for 2 hours on average. </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What type of test should be used?</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How long must the machine survive during the test?</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Total hours life required for the machine is:</a:t>
            </a:r>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2 hours/wash x 3 washes/week x 52 weeks/year x 10 years = 3120 hours</a:t>
            </a:r>
            <a:endParaRPr/>
          </a:p>
          <a:p>
            <a:pPr indent="0" lvl="0" marL="0" marR="0" rtl="0" algn="l">
              <a:spcBef>
                <a:spcPts val="0"/>
              </a:spcBef>
              <a:spcAft>
                <a:spcPts val="0"/>
              </a:spcAft>
              <a:buNone/>
            </a:pPr>
            <a:r>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Use a quantitative accelerated test. Run the machine constantly for 3120 hours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5"/>
          <p:cNvSpPr/>
          <p:nvPr/>
        </p:nvSpPr>
        <p:spPr>
          <a:xfrm>
            <a:off x="395288" y="326172"/>
            <a:ext cx="8748712"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mbria"/>
                <a:ea typeface="Cambria"/>
                <a:cs typeface="Cambria"/>
                <a:sym typeface="Cambria"/>
              </a:rPr>
              <a:t>Sample Paper: HL</a:t>
            </a:r>
            <a:endParaRPr/>
          </a:p>
          <a:p>
            <a:pPr indent="0" lvl="0" marL="0" marR="0" rtl="0" algn="l">
              <a:spcBef>
                <a:spcPts val="0"/>
              </a:spcBef>
              <a:spcAft>
                <a:spcPts val="0"/>
              </a:spcAft>
              <a:buNone/>
            </a:pPr>
            <a:r>
              <a:t/>
            </a:r>
            <a:endParaRPr sz="2000">
              <a:solidFill>
                <a:schemeClr val="dk1"/>
              </a:solidFill>
              <a:latin typeface="Cambria"/>
              <a:ea typeface="Cambria"/>
              <a:cs typeface="Cambria"/>
              <a:sym typeface="Cambria"/>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Explain why </a:t>
            </a:r>
            <a:r>
              <a:rPr i="1" lang="en-US" sz="2000">
                <a:solidFill>
                  <a:schemeClr val="dk1"/>
                </a:solidFill>
                <a:latin typeface="Cambria"/>
                <a:ea typeface="Cambria"/>
                <a:cs typeface="Cambria"/>
                <a:sym typeface="Cambria"/>
              </a:rPr>
              <a:t>accelerated testing </a:t>
            </a:r>
            <a:r>
              <a:rPr lang="en-US" sz="2000">
                <a:solidFill>
                  <a:schemeClr val="dk1"/>
                </a:solidFill>
                <a:latin typeface="Cambria"/>
                <a:ea typeface="Cambria"/>
                <a:cs typeface="Cambria"/>
                <a:sym typeface="Cambria"/>
              </a:rPr>
              <a:t>is used on some products.</a:t>
            </a:r>
            <a:endParaRPr/>
          </a:p>
          <a:p>
            <a:pPr indent="0" lvl="1" marL="457200" marR="0" rtl="0" algn="l">
              <a:spcBef>
                <a:spcPts val="0"/>
              </a:spcBef>
              <a:spcAft>
                <a:spcPts val="0"/>
              </a:spcAft>
              <a:buNone/>
            </a:pPr>
            <a:r>
              <a:rPr b="0" i="0" lang="en-US" sz="2000" u="none" cap="none" strike="noStrike">
                <a:solidFill>
                  <a:srgbClr val="0070C0"/>
                </a:solidFill>
                <a:latin typeface="Cambria"/>
                <a:ea typeface="Cambria"/>
                <a:cs typeface="Cambria"/>
                <a:sym typeface="Cambria"/>
              </a:rPr>
              <a:t>Some products have a long life – need to test reliability </a:t>
            </a:r>
            <a:endParaRPr/>
          </a:p>
          <a:p>
            <a:pPr indent="0" lvl="1" marL="457200" marR="0" rtl="0" algn="l">
              <a:spcBef>
                <a:spcPts val="0"/>
              </a:spcBef>
              <a:spcAft>
                <a:spcPts val="0"/>
              </a:spcAft>
              <a:buNone/>
            </a:pPr>
            <a:r>
              <a:rPr b="0" i="0" lang="en-US" sz="2000" u="none" cap="none" strike="noStrike">
                <a:solidFill>
                  <a:srgbClr val="0070C0"/>
                </a:solidFill>
                <a:latin typeface="Cambria"/>
                <a:ea typeface="Cambria"/>
                <a:cs typeface="Cambria"/>
                <a:sym typeface="Cambria"/>
              </a:rPr>
              <a:t>– quantify life of product - warranty</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A washing machine will be used for two hours per day, three days per week in normal use. What type of accelerated testing will determine the lifetime of the washing machine?</a:t>
            </a:r>
            <a:endParaRPr/>
          </a:p>
          <a:p>
            <a:pPr indent="0" lvl="1" marL="457200" marR="0" rtl="0" algn="l">
              <a:spcBef>
                <a:spcPts val="0"/>
              </a:spcBef>
              <a:spcAft>
                <a:spcPts val="0"/>
              </a:spcAft>
              <a:buNone/>
            </a:pPr>
            <a:r>
              <a:rPr b="0" i="0" lang="en-US" sz="2000" u="none" cap="none" strike="noStrike">
                <a:solidFill>
                  <a:srgbClr val="0070C0"/>
                </a:solidFill>
                <a:latin typeface="Cambria"/>
                <a:ea typeface="Cambria"/>
                <a:cs typeface="Cambria"/>
                <a:sym typeface="Cambria"/>
              </a:rPr>
              <a:t>Quantitative test – data is used to determine expected normal life time of product</a:t>
            </a:r>
            <a:endParaRPr/>
          </a:p>
          <a:p>
            <a:pPr indent="0" lvl="0" marL="0" marR="0" rtl="0" algn="l">
              <a:spcBef>
                <a:spcPts val="0"/>
              </a:spcBef>
              <a:spcAft>
                <a:spcPts val="0"/>
              </a:spcAft>
              <a:buNone/>
            </a:pPr>
            <a:r>
              <a:rPr lang="en-US" sz="2000">
                <a:solidFill>
                  <a:schemeClr val="dk1"/>
                </a:solidFill>
                <a:latin typeface="Cambria"/>
                <a:ea typeface="Cambria"/>
                <a:cs typeface="Cambria"/>
                <a:sym typeface="Cambria"/>
              </a:rPr>
              <a:t>During testing, the washing machine ran for 3000 operating hours before failing. Recommend a suitable guarantee period for the washing machine and give reasons for your recommendation.</a:t>
            </a:r>
            <a:endParaRPr/>
          </a:p>
        </p:txBody>
      </p:sp>
      <p:sp>
        <p:nvSpPr>
          <p:cNvPr id="433" name="Google Shape;433;p25"/>
          <p:cNvSpPr txBox="1"/>
          <p:nvPr/>
        </p:nvSpPr>
        <p:spPr>
          <a:xfrm>
            <a:off x="1905000" y="4876800"/>
            <a:ext cx="6049963"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70C0"/>
                </a:solidFill>
                <a:latin typeface="Cambria"/>
                <a:ea typeface="Cambria"/>
                <a:cs typeface="Cambria"/>
                <a:sym typeface="Cambria"/>
              </a:rPr>
              <a:t>2hrs/day x 3days/week = 6hrs/week</a:t>
            </a:r>
            <a:endParaRPr/>
          </a:p>
          <a:p>
            <a:pPr indent="0" lvl="0" marL="0" marR="0" rtl="0" algn="l">
              <a:spcBef>
                <a:spcPts val="1000"/>
              </a:spcBef>
              <a:spcAft>
                <a:spcPts val="0"/>
              </a:spcAft>
              <a:buNone/>
            </a:pPr>
            <a:r>
              <a:rPr lang="en-US" sz="2000">
                <a:solidFill>
                  <a:srgbClr val="0070C0"/>
                </a:solidFill>
                <a:latin typeface="Cambria"/>
                <a:ea typeface="Cambria"/>
                <a:cs typeface="Cambria"/>
                <a:sym typeface="Cambria"/>
              </a:rPr>
              <a:t>3000/6 = 566.67 weeks</a:t>
            </a:r>
            <a:endParaRPr/>
          </a:p>
          <a:p>
            <a:pPr indent="0" lvl="0" marL="0" marR="0" rtl="0" algn="l">
              <a:spcBef>
                <a:spcPts val="1000"/>
              </a:spcBef>
              <a:spcAft>
                <a:spcPts val="0"/>
              </a:spcAft>
              <a:buNone/>
            </a:pPr>
            <a:r>
              <a:rPr lang="en-US" sz="2000">
                <a:solidFill>
                  <a:srgbClr val="0070C0"/>
                </a:solidFill>
                <a:latin typeface="Cambria"/>
                <a:ea typeface="Cambria"/>
                <a:cs typeface="Cambria"/>
                <a:sym typeface="Cambria"/>
              </a:rPr>
              <a:t>566.67/52 = 10.8975</a:t>
            </a:r>
            <a:endParaRPr/>
          </a:p>
          <a:p>
            <a:pPr indent="0" lvl="0" marL="0" marR="0" rtl="0" algn="l">
              <a:spcBef>
                <a:spcPts val="1000"/>
              </a:spcBef>
              <a:spcAft>
                <a:spcPts val="0"/>
              </a:spcAft>
              <a:buNone/>
            </a:pPr>
            <a:r>
              <a:rPr lang="en-US" sz="2000">
                <a:solidFill>
                  <a:srgbClr val="0070C0"/>
                </a:solidFill>
                <a:latin typeface="Cambria"/>
                <a:ea typeface="Cambria"/>
                <a:cs typeface="Cambria"/>
                <a:sym typeface="Cambria"/>
              </a:rPr>
              <a:t>Guarantee period = 10 years.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6"/>
          <p:cNvSpPr txBox="1"/>
          <p:nvPr>
            <p:ph type="title"/>
          </p:nvPr>
        </p:nvSpPr>
        <p:spPr>
          <a:xfrm>
            <a:off x="737616" y="228600"/>
            <a:ext cx="837590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Cambria"/>
              <a:buNone/>
            </a:pPr>
            <a:r>
              <a:rPr lang="en-US" sz="3600"/>
              <a:t>CASE STUDY - QFD OF STEAM IRON</a:t>
            </a:r>
            <a:endParaRPr sz="3600"/>
          </a:p>
        </p:txBody>
      </p:sp>
      <p:pic>
        <p:nvPicPr>
          <p:cNvPr descr="Image result for steam iron" id="439" name="Google Shape;439;p26"/>
          <p:cNvPicPr preferRelativeResize="0"/>
          <p:nvPr>
            <p:ph idx="1" type="body"/>
          </p:nvPr>
        </p:nvPicPr>
        <p:blipFill rotWithShape="1">
          <a:blip r:embed="rId3">
            <a:alphaModFix/>
          </a:blip>
          <a:srcRect b="0" l="0" r="0" t="0"/>
          <a:stretch/>
        </p:blipFill>
        <p:spPr>
          <a:xfrm>
            <a:off x="2166420" y="2286000"/>
            <a:ext cx="4493660" cy="4022725"/>
          </a:xfrm>
          <a:prstGeom prst="rect">
            <a:avLst/>
          </a:prstGeom>
          <a:noFill/>
          <a:ln>
            <a:noFill/>
          </a:ln>
        </p:spPr>
      </p:pic>
      <p:pic>
        <p:nvPicPr>
          <p:cNvPr descr="Image result for steam iron" id="440" name="Google Shape;440;p26"/>
          <p:cNvPicPr preferRelativeResize="0"/>
          <p:nvPr/>
        </p:nvPicPr>
        <p:blipFill rotWithShape="1">
          <a:blip r:embed="rId4">
            <a:alphaModFix/>
          </a:blip>
          <a:srcRect b="0" l="0" r="0" t="0"/>
          <a:stretch/>
        </p:blipFill>
        <p:spPr>
          <a:xfrm>
            <a:off x="0" y="2057400"/>
            <a:ext cx="4286250" cy="428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7"/>
          <p:cNvSpPr txBox="1"/>
          <p:nvPr>
            <p:ph type="title"/>
          </p:nvPr>
        </p:nvSpPr>
        <p:spPr>
          <a:xfrm>
            <a:off x="228600" y="228600"/>
            <a:ext cx="8686800" cy="7620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2600"/>
              <a:buFont typeface="Cambria"/>
              <a:buNone/>
            </a:pPr>
            <a:r>
              <a:rPr lang="en-US" sz="2600">
                <a:solidFill>
                  <a:schemeClr val="dk1"/>
                </a:solidFill>
                <a:latin typeface="Cambria"/>
                <a:ea typeface="Cambria"/>
                <a:cs typeface="Cambria"/>
                <a:sym typeface="Cambria"/>
              </a:rPr>
              <a:t>A COMPETITIVE ASSESSMENT OF CUSTOMER REQUIREMENTS</a:t>
            </a:r>
            <a:endParaRPr/>
          </a:p>
        </p:txBody>
      </p:sp>
      <p:pic>
        <p:nvPicPr>
          <p:cNvPr id="446" name="Google Shape;446;p27"/>
          <p:cNvPicPr preferRelativeResize="0"/>
          <p:nvPr>
            <p:ph idx="1" type="body"/>
          </p:nvPr>
        </p:nvPicPr>
        <p:blipFill rotWithShape="1">
          <a:blip r:embed="rId3">
            <a:alphaModFix/>
          </a:blip>
          <a:srcRect b="0" l="0" r="0" t="0"/>
          <a:stretch/>
        </p:blipFill>
        <p:spPr>
          <a:xfrm>
            <a:off x="762000" y="1066800"/>
            <a:ext cx="7668083" cy="5755459"/>
          </a:xfrm>
          <a:prstGeom prst="rect">
            <a:avLst/>
          </a:prstGeom>
          <a:noFill/>
          <a:ln>
            <a:noFill/>
          </a:ln>
        </p:spPr>
      </p:pic>
      <p:sp>
        <p:nvSpPr>
          <p:cNvPr id="447" name="Google Shape;447;p27"/>
          <p:cNvSpPr/>
          <p:nvPr/>
        </p:nvSpPr>
        <p:spPr>
          <a:xfrm>
            <a:off x="1828800" y="2743200"/>
            <a:ext cx="990600" cy="37338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48" name="Google Shape;448;p27"/>
          <p:cNvSpPr/>
          <p:nvPr/>
        </p:nvSpPr>
        <p:spPr>
          <a:xfrm>
            <a:off x="2819400" y="2743200"/>
            <a:ext cx="2362200" cy="19050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49" name="Google Shape;449;p27"/>
          <p:cNvSpPr/>
          <p:nvPr/>
        </p:nvSpPr>
        <p:spPr>
          <a:xfrm>
            <a:off x="2819400" y="4648200"/>
            <a:ext cx="2362200" cy="18288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50" name="Google Shape;450;p27"/>
          <p:cNvSpPr/>
          <p:nvPr/>
        </p:nvSpPr>
        <p:spPr>
          <a:xfrm>
            <a:off x="5181600" y="2743200"/>
            <a:ext cx="304800" cy="37338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51" name="Google Shape;451;p27"/>
          <p:cNvSpPr/>
          <p:nvPr/>
        </p:nvSpPr>
        <p:spPr>
          <a:xfrm>
            <a:off x="5486400" y="2209800"/>
            <a:ext cx="1828800" cy="42672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52" name="Google Shape;452;p27"/>
          <p:cNvSpPr/>
          <p:nvPr/>
        </p:nvSpPr>
        <p:spPr>
          <a:xfrm>
            <a:off x="2971800" y="1143000"/>
            <a:ext cx="2514600" cy="16002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47"/>
                                        </p:tgtEl>
                                      </p:cBhvr>
                                    </p:animEffect>
                                    <p:set>
                                      <p:cBhvr>
                                        <p:cTn dur="1" fill="hold">
                                          <p:stCondLst>
                                            <p:cond delay="2000"/>
                                          </p:stCondLst>
                                        </p:cTn>
                                        <p:tgtEl>
                                          <p:spTgt spid="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52"/>
                                        </p:tgtEl>
                                      </p:cBhvr>
                                    </p:animEffect>
                                    <p:set>
                                      <p:cBhvr>
                                        <p:cTn dur="1" fill="hold">
                                          <p:stCondLst>
                                            <p:cond delay="2000"/>
                                          </p:stCondLst>
                                        </p:cTn>
                                        <p:tgtEl>
                                          <p:spTgt spid="452"/>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2000"/>
                                        <p:tgtEl>
                                          <p:spTgt spid="448"/>
                                        </p:tgtEl>
                                      </p:cBhvr>
                                    </p:animEffect>
                                    <p:set>
                                      <p:cBhvr>
                                        <p:cTn dur="1" fill="hold">
                                          <p:stCondLst>
                                            <p:cond delay="2000"/>
                                          </p:stCondLst>
                                        </p:cTn>
                                        <p:tgtEl>
                                          <p:spTgt spid="448"/>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2000"/>
                                        <p:tgtEl>
                                          <p:spTgt spid="449"/>
                                        </p:tgtEl>
                                      </p:cBhvr>
                                    </p:animEffect>
                                    <p:set>
                                      <p:cBhvr>
                                        <p:cTn dur="1" fill="hold">
                                          <p:stCondLst>
                                            <p:cond delay="2000"/>
                                          </p:stCondLst>
                                        </p:cTn>
                                        <p:tgtEl>
                                          <p:spTgt spid="4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50"/>
                                        </p:tgtEl>
                                      </p:cBhvr>
                                    </p:animEffect>
                                    <p:set>
                                      <p:cBhvr>
                                        <p:cTn dur="1" fill="hold">
                                          <p:stCondLst>
                                            <p:cond delay="2000"/>
                                          </p:stCondLst>
                                        </p:cTn>
                                        <p:tgtEl>
                                          <p:spTgt spid="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51"/>
                                        </p:tgtEl>
                                      </p:cBhvr>
                                    </p:animEffect>
                                    <p:set>
                                      <p:cBhvr>
                                        <p:cTn dur="1" fill="hold">
                                          <p:stCondLst>
                                            <p:cond delay="2000"/>
                                          </p:stCondLst>
                                        </p:cTn>
                                        <p:tgtEl>
                                          <p:spTgt spid="4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type="title"/>
          </p:nvPr>
        </p:nvSpPr>
        <p:spPr>
          <a:xfrm>
            <a:off x="228600" y="228600"/>
            <a:ext cx="8686800" cy="7620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2600"/>
              <a:buFont typeface="Cambria"/>
              <a:buNone/>
            </a:pPr>
            <a:r>
              <a:rPr lang="en-US" sz="2600">
                <a:solidFill>
                  <a:schemeClr val="dk1"/>
                </a:solidFill>
                <a:latin typeface="Cambria"/>
                <a:ea typeface="Cambria"/>
                <a:cs typeface="Cambria"/>
                <a:sym typeface="Cambria"/>
              </a:rPr>
              <a:t>A COMPETITIVE ASSESSMENT OF CUSTOMER REQUIREMENTS</a:t>
            </a:r>
            <a:endParaRPr/>
          </a:p>
        </p:txBody>
      </p:sp>
      <p:pic>
        <p:nvPicPr>
          <p:cNvPr id="458" name="Google Shape;458;p28"/>
          <p:cNvPicPr preferRelativeResize="0"/>
          <p:nvPr>
            <p:ph idx="1" type="body"/>
          </p:nvPr>
        </p:nvPicPr>
        <p:blipFill rotWithShape="1">
          <a:blip r:embed="rId3">
            <a:alphaModFix/>
          </a:blip>
          <a:srcRect b="0" l="0" r="0" t="0"/>
          <a:stretch/>
        </p:blipFill>
        <p:spPr>
          <a:xfrm>
            <a:off x="762000" y="1066800"/>
            <a:ext cx="7668083" cy="57554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9"/>
          <p:cNvSpPr txBox="1"/>
          <p:nvPr>
            <p:ph type="title"/>
          </p:nvPr>
        </p:nvSpPr>
        <p:spPr>
          <a:xfrm>
            <a:off x="844296" y="228600"/>
            <a:ext cx="829970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TYPES OF CUSTOMER INFORMATION</a:t>
            </a:r>
            <a:endParaRPr/>
          </a:p>
        </p:txBody>
      </p:sp>
      <p:pic>
        <p:nvPicPr>
          <p:cNvPr id="464" name="Google Shape;464;p29"/>
          <p:cNvPicPr preferRelativeResize="0"/>
          <p:nvPr>
            <p:ph idx="1" type="body"/>
          </p:nvPr>
        </p:nvPicPr>
        <p:blipFill rotWithShape="1">
          <a:blip r:embed="rId3">
            <a:alphaModFix/>
          </a:blip>
          <a:srcRect b="0" l="0" r="0" t="0"/>
          <a:stretch/>
        </p:blipFill>
        <p:spPr>
          <a:xfrm>
            <a:off x="2286000" y="1130106"/>
            <a:ext cx="4724399" cy="57614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idx="1" type="body"/>
          </p:nvPr>
        </p:nvSpPr>
        <p:spPr>
          <a:xfrm>
            <a:off x="768350" y="2286000"/>
            <a:ext cx="8147050" cy="4022725"/>
          </a:xfrm>
          <a:prstGeom prst="rect">
            <a:avLst/>
          </a:prstGeom>
          <a:noFill/>
          <a:ln>
            <a:noFill/>
          </a:ln>
        </p:spPr>
        <p:txBody>
          <a:bodyPr anchorCtr="0" anchor="t" bIns="45700" lIns="45700" spcFirstLastPara="1" rIns="45700" wrap="square" tIns="45700">
            <a:normAutofit/>
          </a:bodyPr>
          <a:lstStyle/>
          <a:p>
            <a:pPr indent="-177800" lvl="0" marL="91440" rtl="0" algn="l">
              <a:lnSpc>
                <a:spcPct val="90000"/>
              </a:lnSpc>
              <a:spcBef>
                <a:spcPts val="0"/>
              </a:spcBef>
              <a:spcAft>
                <a:spcPts val="0"/>
              </a:spcAft>
              <a:buSzPts val="2800"/>
              <a:buChar char=" "/>
            </a:pPr>
            <a:r>
              <a:rPr b="1" lang="en-US" sz="2800">
                <a:solidFill>
                  <a:schemeClr val="dk1"/>
                </a:solidFill>
              </a:rPr>
              <a:t>Quality</a:t>
            </a:r>
            <a:r>
              <a:rPr lang="en-US" sz="2800">
                <a:solidFill>
                  <a:schemeClr val="dk1"/>
                </a:solidFill>
              </a:rPr>
              <a:t> - </a:t>
            </a:r>
            <a:r>
              <a:rPr lang="en-US">
                <a:solidFill>
                  <a:schemeClr val="dk1"/>
                </a:solidFill>
              </a:rPr>
              <a:t>Meeting Customer Requirements</a:t>
            </a:r>
            <a:br>
              <a:rPr lang="en-US" sz="2800">
                <a:solidFill>
                  <a:schemeClr val="dk1"/>
                </a:solidFill>
              </a:rPr>
            </a:br>
            <a:br>
              <a:rPr lang="en-US" sz="2800">
                <a:solidFill>
                  <a:schemeClr val="dk1"/>
                </a:solidFill>
              </a:rPr>
            </a:br>
            <a:endParaRPr sz="2800">
              <a:solidFill>
                <a:schemeClr val="dk1"/>
              </a:solidFill>
            </a:endParaRPr>
          </a:p>
          <a:p>
            <a:pPr indent="-177800" lvl="0" marL="91440" rtl="0" algn="l">
              <a:lnSpc>
                <a:spcPct val="90000"/>
              </a:lnSpc>
              <a:spcBef>
                <a:spcPts val="1400"/>
              </a:spcBef>
              <a:spcAft>
                <a:spcPts val="0"/>
              </a:spcAft>
              <a:buSzPts val="2800"/>
              <a:buChar char=" "/>
            </a:pPr>
            <a:r>
              <a:rPr b="1" lang="en-US" sz="2800">
                <a:solidFill>
                  <a:schemeClr val="dk1"/>
                </a:solidFill>
              </a:rPr>
              <a:t>Function</a:t>
            </a:r>
            <a:r>
              <a:rPr lang="en-US" sz="2800">
                <a:solidFill>
                  <a:schemeClr val="dk1"/>
                </a:solidFill>
              </a:rPr>
              <a:t> - </a:t>
            </a:r>
            <a:r>
              <a:rPr lang="en-US">
                <a:solidFill>
                  <a:schemeClr val="dk1"/>
                </a:solidFill>
              </a:rPr>
              <a:t>What Must Be Done - Focusing the attention</a:t>
            </a:r>
            <a:br>
              <a:rPr lang="en-US">
                <a:solidFill>
                  <a:schemeClr val="dk1"/>
                </a:solidFill>
              </a:rPr>
            </a:br>
            <a:br>
              <a:rPr lang="en-US" sz="2800">
                <a:solidFill>
                  <a:schemeClr val="dk1"/>
                </a:solidFill>
              </a:rPr>
            </a:br>
            <a:endParaRPr sz="2800">
              <a:solidFill>
                <a:schemeClr val="dk1"/>
              </a:solidFill>
            </a:endParaRPr>
          </a:p>
          <a:p>
            <a:pPr indent="-177800" lvl="0" marL="91440" rtl="0" algn="l">
              <a:lnSpc>
                <a:spcPct val="90000"/>
              </a:lnSpc>
              <a:spcBef>
                <a:spcPts val="1400"/>
              </a:spcBef>
              <a:spcAft>
                <a:spcPts val="0"/>
              </a:spcAft>
              <a:buSzPts val="2800"/>
              <a:buChar char=" "/>
            </a:pPr>
            <a:r>
              <a:rPr b="1" lang="en-US" sz="2800">
                <a:solidFill>
                  <a:schemeClr val="dk1"/>
                </a:solidFill>
              </a:rPr>
              <a:t>Deployment</a:t>
            </a:r>
            <a:r>
              <a:rPr lang="en-US" sz="2800">
                <a:solidFill>
                  <a:schemeClr val="dk1"/>
                </a:solidFill>
              </a:rPr>
              <a:t> - </a:t>
            </a:r>
            <a:r>
              <a:rPr lang="en-US">
                <a:solidFill>
                  <a:schemeClr val="dk1"/>
                </a:solidFill>
              </a:rPr>
              <a:t>Who Will Do It, How, When</a:t>
            </a:r>
            <a:endParaRPr sz="2800">
              <a:solidFill>
                <a:schemeClr val="dk1"/>
              </a:solidFill>
            </a:endParaRPr>
          </a:p>
        </p:txBody>
      </p:sp>
      <p:sp>
        <p:nvSpPr>
          <p:cNvPr id="116" name="Google Shape;116;p3"/>
          <p:cNvSpPr txBox="1"/>
          <p:nvPr>
            <p:ph type="title"/>
          </p:nvPr>
        </p:nvSpPr>
        <p:spPr>
          <a:xfrm>
            <a:off x="768350" y="457200"/>
            <a:ext cx="8147050" cy="535531"/>
          </a:xfrm>
          <a:prstGeom prst="rect">
            <a:avLst/>
          </a:prstGeom>
          <a:noFill/>
          <a:ln>
            <a:noFill/>
          </a:ln>
        </p:spPr>
        <p:txBody>
          <a:bodyPr anchorCtr="0" anchor="ctr" bIns="45700" lIns="91425" spcFirstLastPara="1" rIns="91425" wrap="square" tIns="45700">
            <a:spAutoFit/>
          </a:bodyPr>
          <a:lstStyle/>
          <a:p>
            <a:pPr indent="0" lvl="0" marL="0" rtl="0" algn="ctr">
              <a:lnSpc>
                <a:spcPct val="80000"/>
              </a:lnSpc>
              <a:spcBef>
                <a:spcPts val="0"/>
              </a:spcBef>
              <a:spcAft>
                <a:spcPts val="0"/>
              </a:spcAft>
              <a:buClr>
                <a:srgbClr val="0C0C0C"/>
              </a:buClr>
              <a:buSzPts val="3600"/>
              <a:buFont typeface="Cambria"/>
              <a:buNone/>
            </a:pPr>
            <a:r>
              <a:rPr lang="en-US" sz="3600" cap="none"/>
              <a:t>Quality Function Deployment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0"/>
          <p:cNvSpPr txBox="1"/>
          <p:nvPr>
            <p:ph type="title"/>
          </p:nvPr>
        </p:nvSpPr>
        <p:spPr>
          <a:xfrm>
            <a:off x="228600" y="152400"/>
            <a:ext cx="8686800" cy="8382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CONVERTING CUSTOMER REQUIREMENTS TO DESIGN CHARACTERISTICS</a:t>
            </a:r>
            <a:endParaRPr/>
          </a:p>
        </p:txBody>
      </p:sp>
      <p:pic>
        <p:nvPicPr>
          <p:cNvPr id="470" name="Google Shape;470;p30"/>
          <p:cNvPicPr preferRelativeResize="0"/>
          <p:nvPr>
            <p:ph idx="1" type="body"/>
          </p:nvPr>
        </p:nvPicPr>
        <p:blipFill rotWithShape="1">
          <a:blip r:embed="rId3">
            <a:alphaModFix/>
          </a:blip>
          <a:srcRect b="0" l="0" r="0" t="0"/>
          <a:stretch/>
        </p:blipFill>
        <p:spPr>
          <a:xfrm>
            <a:off x="1802835" y="2286000"/>
            <a:ext cx="5220829" cy="4022725"/>
          </a:xfrm>
          <a:prstGeom prst="rect">
            <a:avLst/>
          </a:prstGeom>
          <a:noFill/>
          <a:ln>
            <a:noFill/>
          </a:ln>
        </p:spPr>
      </p:pic>
      <p:sp>
        <p:nvSpPr>
          <p:cNvPr id="471" name="Google Shape;471;p30"/>
          <p:cNvSpPr/>
          <p:nvPr/>
        </p:nvSpPr>
        <p:spPr>
          <a:xfrm>
            <a:off x="4038600" y="1219200"/>
            <a:ext cx="4495800" cy="23622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72" name="Google Shape;472;p30"/>
          <p:cNvSpPr/>
          <p:nvPr/>
        </p:nvSpPr>
        <p:spPr>
          <a:xfrm>
            <a:off x="4038600" y="3581400"/>
            <a:ext cx="4495800" cy="29718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71"/>
                                        </p:tgtEl>
                                      </p:cBhvr>
                                    </p:animEffect>
                                    <p:set>
                                      <p:cBhvr>
                                        <p:cTn dur="1" fill="hold">
                                          <p:stCondLst>
                                            <p:cond delay="2000"/>
                                          </p:stCondLst>
                                        </p:cTn>
                                        <p:tgtEl>
                                          <p:spTgt spid="4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72"/>
                                        </p:tgtEl>
                                      </p:cBhvr>
                                    </p:animEffect>
                                    <p:set>
                                      <p:cBhvr>
                                        <p:cTn dur="1" fill="hold">
                                          <p:stCondLst>
                                            <p:cond delay="2000"/>
                                          </p:stCondLst>
                                        </p:cTn>
                                        <p:tgtEl>
                                          <p:spTgt spid="4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1"/>
          <p:cNvSpPr txBox="1"/>
          <p:nvPr>
            <p:ph type="title"/>
          </p:nvPr>
        </p:nvSpPr>
        <p:spPr>
          <a:xfrm>
            <a:off x="228600" y="152400"/>
            <a:ext cx="8686800" cy="8382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CONVERTING CUSTOMER REQUIREMENTS TO DESIGN CHARACTERISTICS</a:t>
            </a:r>
            <a:endParaRPr/>
          </a:p>
        </p:txBody>
      </p:sp>
      <p:pic>
        <p:nvPicPr>
          <p:cNvPr id="478" name="Google Shape;478;p31"/>
          <p:cNvPicPr preferRelativeResize="0"/>
          <p:nvPr>
            <p:ph idx="1" type="body"/>
          </p:nvPr>
        </p:nvPicPr>
        <p:blipFill rotWithShape="1">
          <a:blip r:embed="rId3">
            <a:alphaModFix/>
          </a:blip>
          <a:srcRect b="0" l="0" r="0" t="0"/>
          <a:stretch/>
        </p:blipFill>
        <p:spPr>
          <a:xfrm>
            <a:off x="1802835" y="2286000"/>
            <a:ext cx="5220829" cy="4022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ph type="title"/>
          </p:nvPr>
        </p:nvSpPr>
        <p:spPr>
          <a:xfrm>
            <a:off x="612648" y="152400"/>
            <a:ext cx="8153400" cy="6858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THE TRADE-OFF MATRIX</a:t>
            </a:r>
            <a:endParaRPr/>
          </a:p>
        </p:txBody>
      </p:sp>
      <p:pic>
        <p:nvPicPr>
          <p:cNvPr id="484" name="Google Shape;484;p32"/>
          <p:cNvPicPr preferRelativeResize="0"/>
          <p:nvPr>
            <p:ph idx="1" type="body"/>
          </p:nvPr>
        </p:nvPicPr>
        <p:blipFill rotWithShape="1">
          <a:blip r:embed="rId3">
            <a:alphaModFix/>
          </a:blip>
          <a:srcRect b="0" l="0" r="0" t="0"/>
          <a:stretch/>
        </p:blipFill>
        <p:spPr>
          <a:xfrm>
            <a:off x="1953673" y="2286000"/>
            <a:ext cx="4919153" cy="4022725"/>
          </a:xfrm>
          <a:prstGeom prst="rect">
            <a:avLst/>
          </a:prstGeom>
          <a:noFill/>
          <a:ln>
            <a:noFill/>
          </a:ln>
        </p:spPr>
      </p:pic>
      <p:sp>
        <p:nvSpPr>
          <p:cNvPr id="485" name="Google Shape;485;p32"/>
          <p:cNvSpPr/>
          <p:nvPr/>
        </p:nvSpPr>
        <p:spPr>
          <a:xfrm>
            <a:off x="2098548" y="1676082"/>
            <a:ext cx="5181600" cy="25908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85"/>
                                        </p:tgtEl>
                                      </p:cBhvr>
                                    </p:animEffect>
                                    <p:set>
                                      <p:cBhvr>
                                        <p:cTn dur="1" fill="hold">
                                          <p:stCondLst>
                                            <p:cond delay="2000"/>
                                          </p:stCondLst>
                                        </p:cTn>
                                        <p:tgtEl>
                                          <p:spTgt spid="4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3"/>
          <p:cNvSpPr txBox="1"/>
          <p:nvPr>
            <p:ph type="title"/>
          </p:nvPr>
        </p:nvSpPr>
        <p:spPr>
          <a:xfrm>
            <a:off x="612648" y="152400"/>
            <a:ext cx="8153400" cy="6858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400"/>
              <a:buFont typeface="Cambria"/>
              <a:buNone/>
            </a:pPr>
            <a:r>
              <a:rPr lang="en-US" sz="2400">
                <a:solidFill>
                  <a:schemeClr val="dk1"/>
                </a:solidFill>
                <a:latin typeface="Cambria"/>
                <a:ea typeface="Cambria"/>
                <a:cs typeface="Cambria"/>
                <a:sym typeface="Cambria"/>
              </a:rPr>
              <a:t>THE TRADE-OFF MATRIX</a:t>
            </a:r>
            <a:endParaRPr/>
          </a:p>
        </p:txBody>
      </p:sp>
      <p:pic>
        <p:nvPicPr>
          <p:cNvPr id="491" name="Google Shape;491;p33"/>
          <p:cNvPicPr preferRelativeResize="0"/>
          <p:nvPr>
            <p:ph idx="1" type="body"/>
          </p:nvPr>
        </p:nvPicPr>
        <p:blipFill rotWithShape="1">
          <a:blip r:embed="rId3">
            <a:alphaModFix/>
          </a:blip>
          <a:srcRect b="0" l="0" r="0" t="0"/>
          <a:stretch/>
        </p:blipFill>
        <p:spPr>
          <a:xfrm>
            <a:off x="1143000" y="838200"/>
            <a:ext cx="7454438" cy="609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696221" y="15240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b="1" lang="en-US" sz="3600">
                <a:solidFill>
                  <a:schemeClr val="dk1"/>
                </a:solidFill>
                <a:latin typeface="Cambria"/>
                <a:ea typeface="Cambria"/>
                <a:cs typeface="Cambria"/>
                <a:sym typeface="Cambria"/>
              </a:rPr>
              <a:t>TARGET</a:t>
            </a:r>
            <a:r>
              <a:rPr lang="en-US" sz="3600">
                <a:solidFill>
                  <a:schemeClr val="dk1"/>
                </a:solidFill>
                <a:latin typeface="Cambria"/>
                <a:ea typeface="Cambria"/>
                <a:cs typeface="Cambria"/>
                <a:sym typeface="Cambria"/>
              </a:rPr>
              <a:t>ED CHANGES IN DESIGN</a:t>
            </a:r>
            <a:endParaRPr/>
          </a:p>
        </p:txBody>
      </p:sp>
      <p:pic>
        <p:nvPicPr>
          <p:cNvPr id="497" name="Google Shape;497;p34"/>
          <p:cNvPicPr preferRelativeResize="0"/>
          <p:nvPr>
            <p:ph idx="1" type="body"/>
          </p:nvPr>
        </p:nvPicPr>
        <p:blipFill rotWithShape="1">
          <a:blip r:embed="rId3">
            <a:alphaModFix/>
          </a:blip>
          <a:srcRect b="0" l="0" r="0" t="0"/>
          <a:stretch/>
        </p:blipFill>
        <p:spPr>
          <a:xfrm>
            <a:off x="762000" y="1193234"/>
            <a:ext cx="7716259" cy="5664766"/>
          </a:xfrm>
          <a:prstGeom prst="rect">
            <a:avLst/>
          </a:prstGeom>
          <a:noFill/>
          <a:ln>
            <a:noFill/>
          </a:ln>
        </p:spPr>
      </p:pic>
      <p:sp>
        <p:nvSpPr>
          <p:cNvPr id="498" name="Google Shape;498;p34"/>
          <p:cNvSpPr/>
          <p:nvPr/>
        </p:nvSpPr>
        <p:spPr>
          <a:xfrm>
            <a:off x="914400" y="4495800"/>
            <a:ext cx="7696200" cy="2362200"/>
          </a:xfrm>
          <a:prstGeom prst="rect">
            <a:avLst/>
          </a:prstGeom>
          <a:solidFill>
            <a:srgbClr val="A2DE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498"/>
                                        </p:tgtEl>
                                        <p:attrNameLst>
                                          <p:attrName>ppt_y</p:attrName>
                                        </p:attrNameLst>
                                      </p:cBhvr>
                                      <p:tavLst>
                                        <p:tav fmla="" tm="0">
                                          <p:val>
                                            <p:strVal val="#ppt_y"/>
                                          </p:val>
                                        </p:tav>
                                        <p:tav fmla="" tm="100000">
                                          <p:val>
                                            <p:strVal val="#ppt_y+1"/>
                                          </p:val>
                                        </p:tav>
                                      </p:tavLst>
                                    </p:anim>
                                    <p:set>
                                      <p:cBhvr>
                                        <p:cTn dur="1" fill="hold">
                                          <p:stCondLst>
                                            <p:cond delay="2000"/>
                                          </p:stCondLst>
                                        </p:cTn>
                                        <p:tgtEl>
                                          <p:spTgt spid="4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926973" y="-18143"/>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b="1" lang="en-US" sz="3600">
                <a:solidFill>
                  <a:schemeClr val="dk1"/>
                </a:solidFill>
                <a:latin typeface="Cambria"/>
                <a:ea typeface="Cambria"/>
                <a:cs typeface="Cambria"/>
                <a:sym typeface="Cambria"/>
              </a:rPr>
              <a:t>TARGET</a:t>
            </a:r>
            <a:r>
              <a:rPr lang="en-US" sz="3600">
                <a:solidFill>
                  <a:schemeClr val="dk1"/>
                </a:solidFill>
                <a:latin typeface="Cambria"/>
                <a:ea typeface="Cambria"/>
                <a:cs typeface="Cambria"/>
                <a:sym typeface="Cambria"/>
              </a:rPr>
              <a:t>ED CHANGES IN DESIGN</a:t>
            </a:r>
            <a:endParaRPr/>
          </a:p>
        </p:txBody>
      </p:sp>
      <p:pic>
        <p:nvPicPr>
          <p:cNvPr id="504" name="Google Shape;504;p35"/>
          <p:cNvPicPr preferRelativeResize="0"/>
          <p:nvPr>
            <p:ph idx="1" type="body"/>
          </p:nvPr>
        </p:nvPicPr>
        <p:blipFill rotWithShape="1">
          <a:blip r:embed="rId3">
            <a:alphaModFix/>
          </a:blip>
          <a:srcRect b="0" l="0" r="0" t="0"/>
          <a:stretch/>
        </p:blipFill>
        <p:spPr>
          <a:xfrm>
            <a:off x="762000" y="1193234"/>
            <a:ext cx="7716259" cy="56647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6"/>
          <p:cNvSpPr txBox="1"/>
          <p:nvPr>
            <p:ph type="title"/>
          </p:nvPr>
        </p:nvSpPr>
        <p:spPr>
          <a:xfrm>
            <a:off x="685800" y="152400"/>
            <a:ext cx="7290054" cy="6858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latin typeface="Cambria"/>
                <a:ea typeface="Cambria"/>
                <a:cs typeface="Cambria"/>
                <a:sym typeface="Cambria"/>
              </a:rPr>
              <a:t>FMEA</a:t>
            </a:r>
            <a:endParaRPr/>
          </a:p>
        </p:txBody>
      </p:sp>
      <p:sp>
        <p:nvSpPr>
          <p:cNvPr id="510" name="Google Shape;510;p36"/>
          <p:cNvSpPr txBox="1"/>
          <p:nvPr>
            <p:ph idx="1" type="body"/>
          </p:nvPr>
        </p:nvSpPr>
        <p:spPr>
          <a:xfrm>
            <a:off x="304800" y="838200"/>
            <a:ext cx="8610599" cy="5867400"/>
          </a:xfrm>
          <a:prstGeom prst="rect">
            <a:avLst/>
          </a:prstGeom>
          <a:noFill/>
          <a:ln>
            <a:noFill/>
          </a:ln>
        </p:spPr>
        <p:txBody>
          <a:bodyPr anchorCtr="0" anchor="t" bIns="45700" lIns="45700" spcFirstLastPara="1" rIns="45700" wrap="square" tIns="45700">
            <a:normAutofit lnSpcReduction="10000"/>
          </a:bodyPr>
          <a:lstStyle/>
          <a:p>
            <a:pPr indent="-127000" lvl="0" marL="91440" rtl="0" algn="l">
              <a:lnSpc>
                <a:spcPct val="150000"/>
              </a:lnSpc>
              <a:spcBef>
                <a:spcPts val="0"/>
              </a:spcBef>
              <a:spcAft>
                <a:spcPts val="0"/>
              </a:spcAft>
              <a:buSzPts val="2000"/>
              <a:buChar char=" "/>
            </a:pPr>
            <a:r>
              <a:rPr b="1" lang="en-US" sz="2000" u="sng">
                <a:solidFill>
                  <a:schemeClr val="hlink"/>
                </a:solidFill>
                <a:hlinkClick r:id="rId3"/>
              </a:rPr>
              <a:t>The Biggest Recalls in 2018</a:t>
            </a:r>
            <a:endParaRPr b="1" sz="2000"/>
          </a:p>
          <a:p>
            <a:pPr indent="-137159" lvl="1" marL="265176" rtl="0" algn="l">
              <a:lnSpc>
                <a:spcPct val="150000"/>
              </a:lnSpc>
              <a:spcBef>
                <a:spcPts val="400"/>
              </a:spcBef>
              <a:spcAft>
                <a:spcPts val="0"/>
              </a:spcAft>
              <a:buSzPts val="2000"/>
              <a:buChar char="🢝"/>
            </a:pPr>
            <a:r>
              <a:rPr lang="en-US" sz="2000"/>
              <a:t>The issue dealt with front seat belt pretensioners that could spark in a crash</a:t>
            </a:r>
            <a:endParaRPr/>
          </a:p>
          <a:p>
            <a:pPr indent="-137159" lvl="1" marL="265176" rtl="0" algn="l">
              <a:lnSpc>
                <a:spcPct val="150000"/>
              </a:lnSpc>
              <a:spcBef>
                <a:spcPts val="600"/>
              </a:spcBef>
              <a:spcAft>
                <a:spcPts val="0"/>
              </a:spcAft>
              <a:buSzPts val="2000"/>
              <a:buChar char="🢝"/>
            </a:pPr>
            <a:r>
              <a:rPr lang="en-US" sz="2000"/>
              <a:t>A steering-wheel bolt that doesn’t maintain torque could loosen, allowing the steering wheel to potentially detach</a:t>
            </a:r>
            <a:endParaRPr/>
          </a:p>
          <a:p>
            <a:pPr indent="-137159" lvl="1" marL="265176" rtl="0" algn="l">
              <a:lnSpc>
                <a:spcPct val="150000"/>
              </a:lnSpc>
              <a:spcBef>
                <a:spcPts val="600"/>
              </a:spcBef>
              <a:spcAft>
                <a:spcPts val="0"/>
              </a:spcAft>
              <a:buSzPts val="2000"/>
              <a:buChar char="🢝"/>
            </a:pPr>
            <a:r>
              <a:rPr lang="en-US" sz="2000"/>
              <a:t>The canister purge valve may become stuck in an open position, possibly causing an excessive vacuum in the fuel vapor management system, which may result in a stall</a:t>
            </a:r>
            <a:endParaRPr/>
          </a:p>
          <a:p>
            <a:pPr indent="-137159" lvl="1" marL="265176" rtl="0" algn="l">
              <a:lnSpc>
                <a:spcPct val="150000"/>
              </a:lnSpc>
              <a:spcBef>
                <a:spcPts val="600"/>
              </a:spcBef>
              <a:spcAft>
                <a:spcPts val="0"/>
              </a:spcAft>
              <a:buSzPts val="2000"/>
              <a:buChar char="🢝"/>
            </a:pPr>
            <a:r>
              <a:rPr lang="en-US" sz="2000"/>
              <a:t>The issue at stake is for the fail-safe driving mode, which the car may not enter as intended, potentially leading to a loss of power and a stall</a:t>
            </a:r>
            <a:endParaRPr sz="2000">
              <a:latin typeface="Cambria"/>
              <a:ea typeface="Cambria"/>
              <a:cs typeface="Cambria"/>
              <a:sym typeface="Cambria"/>
            </a:endParaRPr>
          </a:p>
          <a:p>
            <a:pPr indent="-137159" lvl="1" marL="265176" rtl="0" algn="l">
              <a:lnSpc>
                <a:spcPct val="150000"/>
              </a:lnSpc>
              <a:spcBef>
                <a:spcPts val="600"/>
              </a:spcBef>
              <a:spcAft>
                <a:spcPts val="0"/>
              </a:spcAft>
              <a:buSzPts val="2000"/>
              <a:buChar char="🢝"/>
            </a:pPr>
            <a:r>
              <a:rPr lang="en-US" sz="2000"/>
              <a:t>An airbag control unit may short circuit, preventing the frontal airbags and seat belt pretensioners from deploying</a:t>
            </a:r>
            <a:endParaRPr/>
          </a:p>
          <a:p>
            <a:pPr indent="-137159" lvl="1" marL="265176" rtl="0" algn="l">
              <a:lnSpc>
                <a:spcPct val="150000"/>
              </a:lnSpc>
              <a:spcBef>
                <a:spcPts val="600"/>
              </a:spcBef>
              <a:spcAft>
                <a:spcPts val="0"/>
              </a:spcAft>
              <a:buSzPts val="2000"/>
              <a:buChar char="🢝"/>
            </a:pPr>
            <a:r>
              <a:rPr lang="en-US" sz="2000"/>
              <a:t>The list goes on…………….</a:t>
            </a:r>
            <a:endParaRPr/>
          </a:p>
          <a:p>
            <a:pPr indent="-10159" lvl="1" marL="265176" rtl="0" algn="l">
              <a:lnSpc>
                <a:spcPct val="150000"/>
              </a:lnSpc>
              <a:spcBef>
                <a:spcPts val="600"/>
              </a:spcBef>
              <a:spcAft>
                <a:spcPts val="0"/>
              </a:spcAft>
              <a:buSzPts val="2000"/>
              <a:buNone/>
            </a:pPr>
            <a:r>
              <a:t/>
            </a:r>
            <a:endParaRPr b="1"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type="title"/>
          </p:nvPr>
        </p:nvSpPr>
        <p:spPr>
          <a:xfrm>
            <a:off x="1" y="90149"/>
            <a:ext cx="8988424" cy="990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ITS NOT ONLY AUTOMOBILE PRODUCTS</a:t>
            </a:r>
            <a:endParaRPr sz="3600">
              <a:solidFill>
                <a:schemeClr val="dk1"/>
              </a:solidFill>
              <a:latin typeface="Cambria"/>
              <a:ea typeface="Cambria"/>
              <a:cs typeface="Cambria"/>
              <a:sym typeface="Cambria"/>
            </a:endParaRPr>
          </a:p>
        </p:txBody>
      </p:sp>
      <p:pic>
        <p:nvPicPr>
          <p:cNvPr id="517" name="Google Shape;517;p37"/>
          <p:cNvPicPr preferRelativeResize="0"/>
          <p:nvPr>
            <p:ph idx="1" type="body"/>
          </p:nvPr>
        </p:nvPicPr>
        <p:blipFill rotWithShape="1">
          <a:blip r:embed="rId3">
            <a:alphaModFix/>
          </a:blip>
          <a:srcRect b="0" l="0" r="0" t="0"/>
          <a:stretch/>
        </p:blipFill>
        <p:spPr>
          <a:xfrm>
            <a:off x="0" y="2514600"/>
            <a:ext cx="4572000" cy="4135667"/>
          </a:xfrm>
          <a:prstGeom prst="rect">
            <a:avLst/>
          </a:prstGeom>
          <a:noFill/>
          <a:ln>
            <a:noFill/>
          </a:ln>
        </p:spPr>
      </p:pic>
      <p:sp>
        <p:nvSpPr>
          <p:cNvPr descr="image" id="518" name="Google Shape;518;p3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descr="image" id="519" name="Google Shape;519;p3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descr="image" id="520" name="Google Shape;520;p3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pic>
        <p:nvPicPr>
          <p:cNvPr descr="E:\GMG - E1172\# Academics Yearwise\2019-20\Sem-1\PR3008_DFMA\fisher-price-rock-n-play-recall-lead-1554821002.png" id="521" name="Google Shape;521;p37"/>
          <p:cNvPicPr preferRelativeResize="0"/>
          <p:nvPr/>
        </p:nvPicPr>
        <p:blipFill rotWithShape="1">
          <a:blip r:embed="rId4">
            <a:alphaModFix/>
          </a:blip>
          <a:srcRect b="0" l="0" r="0" t="0"/>
          <a:stretch/>
        </p:blipFill>
        <p:spPr>
          <a:xfrm>
            <a:off x="4610100" y="2546183"/>
            <a:ext cx="4495800" cy="4104084"/>
          </a:xfrm>
          <a:prstGeom prst="rect">
            <a:avLst/>
          </a:prstGeom>
          <a:noFill/>
          <a:ln>
            <a:noFill/>
          </a:ln>
        </p:spPr>
      </p:pic>
      <p:sp>
        <p:nvSpPr>
          <p:cNvPr id="522" name="Google Shape;522;p37"/>
          <p:cNvSpPr/>
          <p:nvPr/>
        </p:nvSpPr>
        <p:spPr>
          <a:xfrm>
            <a:off x="4614547" y="1268024"/>
            <a:ext cx="457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Fisher-Price Rock 'n Play Sleeper and Kids II Rocking Sleeper Recalls</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The AAP now advises against the use of any inclined sleep products for babies.</a:t>
            </a:r>
            <a:endParaRPr/>
          </a:p>
        </p:txBody>
      </p:sp>
      <p:sp>
        <p:nvSpPr>
          <p:cNvPr id="523" name="Google Shape;523;p37"/>
          <p:cNvSpPr/>
          <p:nvPr/>
        </p:nvSpPr>
        <p:spPr>
          <a:xfrm>
            <a:off x="4572000" y="6027003"/>
            <a:ext cx="4572000" cy="830997"/>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mbria"/>
                <a:ea typeface="Cambria"/>
                <a:cs typeface="Cambria"/>
                <a:sym typeface="Cambria"/>
              </a:rPr>
              <a:t>For safe sleep</a:t>
            </a:r>
            <a:r>
              <a:rPr lang="en-US" sz="1600">
                <a:solidFill>
                  <a:schemeClr val="dk1"/>
                </a:solidFill>
                <a:latin typeface="Cambria"/>
                <a:ea typeface="Cambria"/>
                <a:cs typeface="Cambria"/>
                <a:sym typeface="Cambria"/>
              </a:rPr>
              <a:t>, babies should be put to bed on their backs, on a firm surface, in a crib or bassinet with a tight-fitting sheet and nothing else.</a:t>
            </a:r>
            <a:endParaRPr/>
          </a:p>
        </p:txBody>
      </p:sp>
      <p:sp>
        <p:nvSpPr>
          <p:cNvPr id="524" name="Google Shape;524;p37"/>
          <p:cNvSpPr txBox="1"/>
          <p:nvPr/>
        </p:nvSpPr>
        <p:spPr>
          <a:xfrm>
            <a:off x="170815" y="1227138"/>
            <a:ext cx="4343400" cy="894765"/>
          </a:xfrm>
          <a:prstGeom prst="rect">
            <a:avLst/>
          </a:prstGeom>
          <a:solidFill>
            <a:srgbClr val="A2CDED"/>
          </a:solid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000"/>
              <a:buFont typeface="Cambria"/>
              <a:buNone/>
            </a:pPr>
            <a:r>
              <a:rPr lang="en-US" sz="4000">
                <a:solidFill>
                  <a:schemeClr val="dk1"/>
                </a:solidFill>
                <a:latin typeface="Cambria"/>
                <a:ea typeface="Cambria"/>
                <a:cs typeface="Cambria"/>
                <a:sym typeface="Cambria"/>
              </a:rPr>
              <a:t>Baby Products</a:t>
            </a:r>
            <a:endParaRPr b="0" i="0" sz="40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8"/>
          <p:cNvSpPr txBox="1"/>
          <p:nvPr>
            <p:ph type="title"/>
          </p:nvPr>
        </p:nvSpPr>
        <p:spPr>
          <a:xfrm>
            <a:off x="612648" y="228600"/>
            <a:ext cx="8153400" cy="7620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FOOD PRODUCTS</a:t>
            </a:r>
            <a:endParaRPr sz="3600"/>
          </a:p>
        </p:txBody>
      </p:sp>
      <p:pic>
        <p:nvPicPr>
          <p:cNvPr descr="E:\GMG - E1172\# Academics Yearwise\2019-20\Sem-1\PR3008_DFMA\gold-medal-unbleached-flour-5lb-bag-1548348272.jpeg" id="531" name="Google Shape;531;p38"/>
          <p:cNvPicPr preferRelativeResize="0"/>
          <p:nvPr>
            <p:ph idx="1" type="body"/>
          </p:nvPr>
        </p:nvPicPr>
        <p:blipFill rotWithShape="1">
          <a:blip r:embed="rId3">
            <a:alphaModFix/>
          </a:blip>
          <a:srcRect b="0" l="16101" r="16188" t="0"/>
          <a:stretch/>
        </p:blipFill>
        <p:spPr>
          <a:xfrm>
            <a:off x="0" y="1184017"/>
            <a:ext cx="4953000" cy="4133850"/>
          </a:xfrm>
          <a:prstGeom prst="rect">
            <a:avLst/>
          </a:prstGeom>
          <a:noFill/>
          <a:ln>
            <a:noFill/>
          </a:ln>
        </p:spPr>
      </p:pic>
      <p:sp>
        <p:nvSpPr>
          <p:cNvPr id="532" name="Google Shape;532;p38"/>
          <p:cNvSpPr/>
          <p:nvPr/>
        </p:nvSpPr>
        <p:spPr>
          <a:xfrm>
            <a:off x="114300" y="5511284"/>
            <a:ext cx="45720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General Mills Is Recalling Bags of Gold Medal Unbleached Flour Due to Salmonella Fears</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There haven't been any reported illnesses — yet.</a:t>
            </a:r>
            <a:endParaRPr/>
          </a:p>
        </p:txBody>
      </p:sp>
      <p:pic>
        <p:nvPicPr>
          <p:cNvPr descr="E:\GMG - E1172\# Academics Yearwise\2019-20\Sem-1\PR3008_DFMA\perdue-1547825966.jpg" id="533" name="Google Shape;533;p38"/>
          <p:cNvPicPr preferRelativeResize="0"/>
          <p:nvPr/>
        </p:nvPicPr>
        <p:blipFill rotWithShape="1">
          <a:blip r:embed="rId4">
            <a:alphaModFix/>
          </a:blip>
          <a:srcRect b="0" l="12500" r="12500" t="0"/>
          <a:stretch/>
        </p:blipFill>
        <p:spPr>
          <a:xfrm>
            <a:off x="5334000" y="990600"/>
            <a:ext cx="3429000" cy="4572000"/>
          </a:xfrm>
          <a:prstGeom prst="rect">
            <a:avLst/>
          </a:prstGeom>
          <a:noFill/>
          <a:ln>
            <a:noFill/>
          </a:ln>
        </p:spPr>
      </p:pic>
      <p:sp>
        <p:nvSpPr>
          <p:cNvPr id="534" name="Google Shape;534;p38"/>
          <p:cNvSpPr/>
          <p:nvPr/>
        </p:nvSpPr>
        <p:spPr>
          <a:xfrm>
            <a:off x="4876800" y="5552182"/>
            <a:ext cx="42672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Perdue Recalled More Than 68,000 Pounds of Chicken Nuggets for Possible Wood Contamination</a:t>
            </a:r>
            <a:endParaRPr/>
          </a:p>
          <a:p>
            <a:pPr indent="0" lvl="0" marL="0" marR="0" rtl="0" algn="l">
              <a:spcBef>
                <a:spcPts val="0"/>
              </a:spcBef>
              <a:spcAft>
                <a:spcPts val="0"/>
              </a:spcAft>
              <a:buNone/>
            </a:pPr>
            <a:r>
              <a:rPr lang="en-US" sz="1600">
                <a:solidFill>
                  <a:schemeClr val="dk1"/>
                </a:solidFill>
                <a:latin typeface="Cambria"/>
                <a:ea typeface="Cambria"/>
                <a:cs typeface="Cambria"/>
                <a:sym typeface="Cambria"/>
              </a:rPr>
              <a:t>Recalled packages were shipped nationwide.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926973" y="124139"/>
            <a:ext cx="7290054" cy="73825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FURNITURE PRODUCTS</a:t>
            </a:r>
            <a:endParaRPr sz="3600"/>
          </a:p>
        </p:txBody>
      </p:sp>
      <p:pic>
        <p:nvPicPr>
          <p:cNvPr descr="image" id="541" name="Google Shape;541;p39"/>
          <p:cNvPicPr preferRelativeResize="0"/>
          <p:nvPr>
            <p:ph idx="1" type="body"/>
          </p:nvPr>
        </p:nvPicPr>
        <p:blipFill rotWithShape="1">
          <a:blip r:embed="rId3">
            <a:alphaModFix/>
          </a:blip>
          <a:srcRect b="0" l="0" r="0" t="0"/>
          <a:stretch/>
        </p:blipFill>
        <p:spPr>
          <a:xfrm>
            <a:off x="4312920" y="2525871"/>
            <a:ext cx="4572000" cy="2286000"/>
          </a:xfrm>
          <a:prstGeom prst="rect">
            <a:avLst/>
          </a:prstGeom>
          <a:noFill/>
          <a:ln>
            <a:noFill/>
          </a:ln>
        </p:spPr>
      </p:pic>
      <p:sp>
        <p:nvSpPr>
          <p:cNvPr id="542" name="Google Shape;542;p39"/>
          <p:cNvSpPr/>
          <p:nvPr/>
        </p:nvSpPr>
        <p:spPr>
          <a:xfrm>
            <a:off x="213360" y="4442936"/>
            <a:ext cx="3810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If You Bought These Chairs From HomeGoods, TJ Maxx, Or Marshall’s, Stop Using Them Immediately</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More than 17,000 have been recalled.</a:t>
            </a:r>
            <a:endParaRPr/>
          </a:p>
        </p:txBody>
      </p:sp>
      <p:sp>
        <p:nvSpPr>
          <p:cNvPr id="543" name="Google Shape;543;p39"/>
          <p:cNvSpPr/>
          <p:nvPr/>
        </p:nvSpPr>
        <p:spPr>
          <a:xfrm>
            <a:off x="4343400" y="1016773"/>
            <a:ext cx="457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Another Child Has Died After an IKEA Dresser Tipped Over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It's the eighth death so far, and the first since last year's recall.</a:t>
            </a:r>
            <a:endParaRPr/>
          </a:p>
        </p:txBody>
      </p:sp>
      <p:pic>
        <p:nvPicPr>
          <p:cNvPr descr="TJX barstool recall" id="544" name="Google Shape;544;p39"/>
          <p:cNvPicPr preferRelativeResize="0"/>
          <p:nvPr/>
        </p:nvPicPr>
        <p:blipFill rotWithShape="1">
          <a:blip r:embed="rId4">
            <a:alphaModFix/>
          </a:blip>
          <a:srcRect b="0" l="0" r="0" t="0"/>
          <a:stretch/>
        </p:blipFill>
        <p:spPr>
          <a:xfrm>
            <a:off x="91969" y="1677194"/>
            <a:ext cx="1791682" cy="2543176"/>
          </a:xfrm>
          <a:prstGeom prst="rect">
            <a:avLst/>
          </a:prstGeom>
          <a:noFill/>
          <a:ln>
            <a:noFill/>
          </a:ln>
        </p:spPr>
      </p:pic>
      <p:pic>
        <p:nvPicPr>
          <p:cNvPr descr="Jimco chair recall" id="545" name="Google Shape;545;p39"/>
          <p:cNvPicPr preferRelativeResize="0"/>
          <p:nvPr/>
        </p:nvPicPr>
        <p:blipFill rotWithShape="1">
          <a:blip r:embed="rId5">
            <a:alphaModFix/>
          </a:blip>
          <a:srcRect b="0" l="0" r="0" t="0"/>
          <a:stretch/>
        </p:blipFill>
        <p:spPr>
          <a:xfrm>
            <a:off x="2209800" y="1677194"/>
            <a:ext cx="1776971" cy="2743200"/>
          </a:xfrm>
          <a:prstGeom prst="rect">
            <a:avLst/>
          </a:prstGeom>
          <a:noFill/>
          <a:ln>
            <a:noFill/>
          </a:ln>
        </p:spPr>
      </p:pic>
      <p:sp>
        <p:nvSpPr>
          <p:cNvPr id="546" name="Google Shape;546;p39"/>
          <p:cNvSpPr/>
          <p:nvPr/>
        </p:nvSpPr>
        <p:spPr>
          <a:xfrm>
            <a:off x="4343400" y="5181600"/>
            <a:ext cx="4572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1.6 Million Dressers Sold at Walmart Recalled for Tip-Over Risks</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These pieces could fall on children and should be removed from homes with small kids immediately.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nvSpPr>
        <p:spPr>
          <a:xfrm>
            <a:off x="4565650" y="1767989"/>
            <a:ext cx="4546600" cy="2446824"/>
          </a:xfrm>
          <a:prstGeom prst="rect">
            <a:avLst/>
          </a:prstGeom>
          <a:noFill/>
          <a:ln>
            <a:noFill/>
          </a:ln>
        </p:spPr>
        <p:txBody>
          <a:bodyPr anchorCtr="0" anchor="t" bIns="45700" lIns="91425" spcFirstLastPara="1" rIns="91425" wrap="square" tIns="45700">
            <a:spAutoFit/>
          </a:bodyPr>
          <a:lstStyle/>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Customer requirements (prioritised )</a:t>
            </a:r>
            <a:endParaRPr/>
          </a:p>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Competitive product evaluation</a:t>
            </a:r>
            <a:endParaRPr/>
          </a:p>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Technical Requirements </a:t>
            </a:r>
            <a:endParaRPr/>
          </a:p>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Relationships of 1 &amp; 3</a:t>
            </a:r>
            <a:endParaRPr/>
          </a:p>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Interrelationship between Technical Requirements </a:t>
            </a:r>
            <a:endParaRPr/>
          </a:p>
          <a:p>
            <a:pPr indent="-228600" lvl="1" marL="396875" marR="0" rtl="0" algn="l">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Targets for new product</a:t>
            </a:r>
            <a:endParaRPr b="0" i="0" sz="1800" u="none" cap="none" strike="noStrike">
              <a:solidFill>
                <a:schemeClr val="dk1"/>
              </a:solidFill>
              <a:latin typeface="Cambria"/>
              <a:ea typeface="Cambria"/>
              <a:cs typeface="Cambria"/>
              <a:sym typeface="Cambria"/>
            </a:endParaRPr>
          </a:p>
          <a:p>
            <a:pPr indent="-101600" lvl="0" marL="363538" marR="0" rtl="0" algn="l">
              <a:spcBef>
                <a:spcPts val="900"/>
              </a:spcBef>
              <a:spcAft>
                <a:spcPts val="0"/>
              </a:spcAft>
              <a:buNone/>
            </a:pPr>
            <a:r>
              <a:t/>
            </a:r>
            <a:endParaRPr b="0" i="0" sz="1800" u="none" cap="none" strike="noStrike">
              <a:solidFill>
                <a:schemeClr val="dk1"/>
              </a:solidFill>
              <a:latin typeface="Cambria"/>
              <a:ea typeface="Cambria"/>
              <a:cs typeface="Cambria"/>
              <a:sym typeface="Cambria"/>
            </a:endParaRPr>
          </a:p>
        </p:txBody>
      </p:sp>
      <p:sp>
        <p:nvSpPr>
          <p:cNvPr id="123" name="Google Shape;123;p4"/>
          <p:cNvSpPr txBox="1"/>
          <p:nvPr/>
        </p:nvSpPr>
        <p:spPr>
          <a:xfrm>
            <a:off x="700882" y="6248400"/>
            <a:ext cx="2880518" cy="457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0" i="0" lang="en-US" sz="2400" u="none" cap="none" strike="noStrike">
                <a:solidFill>
                  <a:schemeClr val="dk1"/>
                </a:solidFill>
                <a:latin typeface="Cambria"/>
                <a:ea typeface="Cambria"/>
                <a:cs typeface="Cambria"/>
                <a:sym typeface="Cambria"/>
              </a:rPr>
              <a:t>House of Quality</a:t>
            </a:r>
            <a:endParaRPr/>
          </a:p>
        </p:txBody>
      </p:sp>
      <p:sp>
        <p:nvSpPr>
          <p:cNvPr id="124" name="Google Shape;124;p4"/>
          <p:cNvSpPr/>
          <p:nvPr/>
        </p:nvSpPr>
        <p:spPr>
          <a:xfrm>
            <a:off x="101600" y="3913188"/>
            <a:ext cx="1368425" cy="1593850"/>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25" name="Google Shape;125;p4"/>
          <p:cNvSpPr/>
          <p:nvPr/>
        </p:nvSpPr>
        <p:spPr>
          <a:xfrm>
            <a:off x="1470025" y="3910013"/>
            <a:ext cx="360362" cy="1593850"/>
          </a:xfrm>
          <a:prstGeom prst="rect">
            <a:avLst/>
          </a:prstGeom>
          <a:solidFill>
            <a:srgbClr val="DDDDD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26" name="Google Shape;126;p4"/>
          <p:cNvSpPr/>
          <p:nvPr/>
        </p:nvSpPr>
        <p:spPr>
          <a:xfrm>
            <a:off x="1830387" y="3913188"/>
            <a:ext cx="2233613" cy="1593850"/>
          </a:xfrm>
          <a:prstGeom prst="rect">
            <a:avLst/>
          </a:prstGeom>
          <a:solidFill>
            <a:srgbClr val="99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27" name="Google Shape;127;p4"/>
          <p:cNvSpPr/>
          <p:nvPr/>
        </p:nvSpPr>
        <p:spPr>
          <a:xfrm>
            <a:off x="1830387" y="3181350"/>
            <a:ext cx="2233613" cy="731838"/>
          </a:xfrm>
          <a:prstGeom prst="rect">
            <a:avLst/>
          </a:prstGeom>
          <a:solidFill>
            <a:srgbClr val="FF99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28" name="Google Shape;128;p4"/>
          <p:cNvSpPr/>
          <p:nvPr/>
        </p:nvSpPr>
        <p:spPr>
          <a:xfrm>
            <a:off x="4064000" y="3913188"/>
            <a:ext cx="1727200" cy="1593850"/>
          </a:xfrm>
          <a:prstGeom prst="rect">
            <a:avLst/>
          </a:prstGeom>
          <a:solidFill>
            <a:srgbClr val="FF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29" name="Google Shape;129;p4"/>
          <p:cNvSpPr/>
          <p:nvPr/>
        </p:nvSpPr>
        <p:spPr>
          <a:xfrm>
            <a:off x="101600" y="5507038"/>
            <a:ext cx="3962400" cy="665162"/>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30" name="Google Shape;130;p4"/>
          <p:cNvSpPr/>
          <p:nvPr/>
        </p:nvSpPr>
        <p:spPr>
          <a:xfrm>
            <a:off x="1830387" y="1851025"/>
            <a:ext cx="2235200" cy="1328738"/>
          </a:xfrm>
          <a:prstGeom prst="triangle">
            <a:avLst>
              <a:gd fmla="val 50000" name="adj"/>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131" name="Google Shape;131;p4"/>
          <p:cNvSpPr txBox="1"/>
          <p:nvPr/>
        </p:nvSpPr>
        <p:spPr>
          <a:xfrm>
            <a:off x="606425" y="4516438"/>
            <a:ext cx="6477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1</a:t>
            </a:r>
            <a:endParaRPr sz="1800">
              <a:solidFill>
                <a:schemeClr val="dk1"/>
              </a:solidFill>
              <a:latin typeface="Cambria"/>
              <a:ea typeface="Cambria"/>
              <a:cs typeface="Cambria"/>
              <a:sym typeface="Cambria"/>
            </a:endParaRPr>
          </a:p>
        </p:txBody>
      </p:sp>
      <p:sp>
        <p:nvSpPr>
          <p:cNvPr id="132" name="Google Shape;132;p4"/>
          <p:cNvSpPr txBox="1"/>
          <p:nvPr/>
        </p:nvSpPr>
        <p:spPr>
          <a:xfrm>
            <a:off x="4710112" y="4516438"/>
            <a:ext cx="5048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2</a:t>
            </a:r>
            <a:endParaRPr sz="1800">
              <a:solidFill>
                <a:schemeClr val="dk1"/>
              </a:solidFill>
              <a:latin typeface="Cambria"/>
              <a:ea typeface="Cambria"/>
              <a:cs typeface="Cambria"/>
              <a:sym typeface="Cambria"/>
            </a:endParaRPr>
          </a:p>
        </p:txBody>
      </p:sp>
      <p:sp>
        <p:nvSpPr>
          <p:cNvPr id="133" name="Google Shape;133;p4"/>
          <p:cNvSpPr txBox="1"/>
          <p:nvPr/>
        </p:nvSpPr>
        <p:spPr>
          <a:xfrm>
            <a:off x="2765425" y="3363913"/>
            <a:ext cx="865187"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3</a:t>
            </a:r>
            <a:endParaRPr sz="1800">
              <a:solidFill>
                <a:schemeClr val="dk1"/>
              </a:solidFill>
              <a:latin typeface="Cambria"/>
              <a:ea typeface="Cambria"/>
              <a:cs typeface="Cambria"/>
              <a:sym typeface="Cambria"/>
            </a:endParaRPr>
          </a:p>
        </p:txBody>
      </p:sp>
      <p:sp>
        <p:nvSpPr>
          <p:cNvPr id="134" name="Google Shape;134;p4"/>
          <p:cNvSpPr txBox="1"/>
          <p:nvPr/>
        </p:nvSpPr>
        <p:spPr>
          <a:xfrm>
            <a:off x="2765425" y="4508500"/>
            <a:ext cx="6477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4</a:t>
            </a:r>
            <a:endParaRPr sz="1800">
              <a:solidFill>
                <a:schemeClr val="dk1"/>
              </a:solidFill>
              <a:latin typeface="Cambria"/>
              <a:ea typeface="Cambria"/>
              <a:cs typeface="Cambria"/>
              <a:sym typeface="Cambria"/>
            </a:endParaRPr>
          </a:p>
        </p:txBody>
      </p:sp>
      <p:sp>
        <p:nvSpPr>
          <p:cNvPr id="135" name="Google Shape;135;p4"/>
          <p:cNvSpPr txBox="1"/>
          <p:nvPr/>
        </p:nvSpPr>
        <p:spPr>
          <a:xfrm>
            <a:off x="2765425" y="2427288"/>
            <a:ext cx="576262"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5</a:t>
            </a:r>
            <a:endParaRPr sz="1800">
              <a:solidFill>
                <a:schemeClr val="dk1"/>
              </a:solidFill>
              <a:latin typeface="Cambria"/>
              <a:ea typeface="Cambria"/>
              <a:cs typeface="Cambria"/>
              <a:sym typeface="Cambria"/>
            </a:endParaRPr>
          </a:p>
        </p:txBody>
      </p:sp>
      <p:sp>
        <p:nvSpPr>
          <p:cNvPr id="136" name="Google Shape;136;p4"/>
          <p:cNvSpPr txBox="1"/>
          <p:nvPr/>
        </p:nvSpPr>
        <p:spPr>
          <a:xfrm>
            <a:off x="1830387" y="5667375"/>
            <a:ext cx="4318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6</a:t>
            </a:r>
            <a:endParaRPr sz="1800">
              <a:solidFill>
                <a:schemeClr val="dk1"/>
              </a:solidFill>
              <a:latin typeface="Cambria"/>
              <a:ea typeface="Cambria"/>
              <a:cs typeface="Cambria"/>
              <a:sym typeface="Cambria"/>
            </a:endParaRPr>
          </a:p>
        </p:txBody>
      </p:sp>
      <p:sp>
        <p:nvSpPr>
          <p:cNvPr id="137" name="Google Shape;137;p4"/>
          <p:cNvSpPr txBox="1"/>
          <p:nvPr/>
        </p:nvSpPr>
        <p:spPr>
          <a:xfrm>
            <a:off x="219075" y="64294"/>
            <a:ext cx="8710613" cy="14818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Quality Function Deployment (QFD)</a:t>
            </a:r>
            <a:endParaRPr/>
          </a:p>
          <a:p>
            <a:pPr indent="0" lvl="0" marL="0" marR="0" rtl="0" algn="l">
              <a:lnSpc>
                <a:spcPct val="150000"/>
              </a:lnSpc>
              <a:spcBef>
                <a:spcPts val="1000"/>
              </a:spcBef>
              <a:spcAft>
                <a:spcPts val="0"/>
              </a:spcAft>
              <a:buNone/>
            </a:pPr>
            <a:r>
              <a:rPr lang="en-US" sz="2000">
                <a:solidFill>
                  <a:schemeClr val="dk1"/>
                </a:solidFill>
                <a:latin typeface="Cambria"/>
                <a:ea typeface="Cambria"/>
                <a:cs typeface="Cambria"/>
                <a:sym typeface="Cambria"/>
              </a:rPr>
              <a:t>Collection of matrices that converts the </a:t>
            </a:r>
            <a:r>
              <a:rPr b="1" lang="en-US" sz="2000">
                <a:solidFill>
                  <a:schemeClr val="dk1"/>
                </a:solidFill>
                <a:latin typeface="Cambria"/>
                <a:ea typeface="Cambria"/>
                <a:cs typeface="Cambria"/>
                <a:sym typeface="Cambria"/>
              </a:rPr>
              <a:t>needs of the customer into technical specifications </a:t>
            </a:r>
            <a:r>
              <a:rPr lang="en-US" sz="2000">
                <a:solidFill>
                  <a:schemeClr val="dk1"/>
                </a:solidFill>
                <a:latin typeface="Cambria"/>
                <a:ea typeface="Cambria"/>
                <a:cs typeface="Cambria"/>
                <a:sym typeface="Cambria"/>
              </a:rPr>
              <a:t>at all stages of the design and manufacture 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E:\GMG - E1172\# Academics Yearwise\2019-20\Sem-1\PR3008_DFMA\fire alarm.png" id="552" name="Google Shape;552;p40"/>
          <p:cNvPicPr preferRelativeResize="0"/>
          <p:nvPr>
            <p:ph idx="1" type="body"/>
          </p:nvPr>
        </p:nvPicPr>
        <p:blipFill rotWithShape="1">
          <a:blip r:embed="rId3">
            <a:alphaModFix/>
          </a:blip>
          <a:srcRect b="0" l="0" r="0" t="0"/>
          <a:stretch/>
        </p:blipFill>
        <p:spPr>
          <a:xfrm>
            <a:off x="0" y="338226"/>
            <a:ext cx="3810000" cy="4333876"/>
          </a:xfrm>
          <a:prstGeom prst="rect">
            <a:avLst/>
          </a:prstGeom>
          <a:noFill/>
          <a:ln>
            <a:noFill/>
          </a:ln>
        </p:spPr>
      </p:pic>
      <p:sp>
        <p:nvSpPr>
          <p:cNvPr id="553" name="Google Shape;553;p40"/>
          <p:cNvSpPr/>
          <p:nvPr/>
        </p:nvSpPr>
        <p:spPr>
          <a:xfrm>
            <a:off x="190500" y="4724400"/>
            <a:ext cx="3886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Over 450K Kidde Smoke Alarms Recalled for Failure to Sense Fires</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It's so important to check if your detector is one of the affected products.</a:t>
            </a:r>
            <a:endParaRPr/>
          </a:p>
        </p:txBody>
      </p:sp>
      <p:pic>
        <p:nvPicPr>
          <p:cNvPr descr="Premier Kitchen Products has announced a recall of nearly 19 thousand Mandoline Slicers after finding that small blades can separate from the plastic potentially resulting in a laceration hazard." id="554" name="Google Shape;554;p40"/>
          <p:cNvPicPr preferRelativeResize="0"/>
          <p:nvPr/>
        </p:nvPicPr>
        <p:blipFill rotWithShape="1">
          <a:blip r:embed="rId4">
            <a:alphaModFix/>
          </a:blip>
          <a:srcRect b="0" l="0" r="0" t="0"/>
          <a:stretch/>
        </p:blipFill>
        <p:spPr>
          <a:xfrm>
            <a:off x="4328160" y="2895600"/>
            <a:ext cx="4572000" cy="2286001"/>
          </a:xfrm>
          <a:prstGeom prst="rect">
            <a:avLst/>
          </a:prstGeom>
          <a:noFill/>
          <a:ln>
            <a:noFill/>
          </a:ln>
        </p:spPr>
      </p:pic>
      <p:sp>
        <p:nvSpPr>
          <p:cNvPr id="555" name="Google Shape;555;p40"/>
          <p:cNvSpPr/>
          <p:nvPr/>
        </p:nvSpPr>
        <p:spPr>
          <a:xfrm>
            <a:off x="4343400" y="1304835"/>
            <a:ext cx="457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19,000 Mandoline Slicers Have Been Recalled Due to Laceration Hazard</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They popular kitchen products were sold at Target, Kohl's, and HomeGoods.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1"/>
          <p:cNvSpPr txBox="1"/>
          <p:nvPr>
            <p:ph type="title"/>
          </p:nvPr>
        </p:nvSpPr>
        <p:spPr>
          <a:xfrm>
            <a:off x="926973" y="88392"/>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EVEN FOR ANIMAL’S PRODUCTS</a:t>
            </a:r>
            <a:endParaRPr/>
          </a:p>
        </p:txBody>
      </p:sp>
      <p:pic>
        <p:nvPicPr>
          <p:cNvPr descr="ikea dog pet dispenser recall" id="562" name="Google Shape;562;p41"/>
          <p:cNvPicPr preferRelativeResize="0"/>
          <p:nvPr>
            <p:ph idx="1" type="body"/>
          </p:nvPr>
        </p:nvPicPr>
        <p:blipFill rotWithShape="1">
          <a:blip r:embed="rId3">
            <a:alphaModFix/>
          </a:blip>
          <a:srcRect b="0" l="0" r="0" t="0"/>
          <a:stretch/>
        </p:blipFill>
        <p:spPr>
          <a:xfrm>
            <a:off x="4191000" y="1752600"/>
            <a:ext cx="4572000" cy="2286000"/>
          </a:xfrm>
          <a:prstGeom prst="rect">
            <a:avLst/>
          </a:prstGeom>
          <a:noFill/>
          <a:ln>
            <a:noFill/>
          </a:ln>
        </p:spPr>
      </p:pic>
      <p:pic>
        <p:nvPicPr>
          <p:cNvPr descr="E:\GMG - E1172\# Academics Yearwise\2019-20\Sem-1\PR3008_DFMA\Dh0x6LpX4AEuKLR.jpg" id="563" name="Google Shape;563;p41"/>
          <p:cNvPicPr preferRelativeResize="0"/>
          <p:nvPr/>
        </p:nvPicPr>
        <p:blipFill rotWithShape="1">
          <a:blip r:embed="rId4">
            <a:alphaModFix/>
          </a:blip>
          <a:srcRect b="0" l="0" r="0" t="0"/>
          <a:stretch/>
        </p:blipFill>
        <p:spPr>
          <a:xfrm>
            <a:off x="152400" y="1752600"/>
            <a:ext cx="3903420" cy="3886200"/>
          </a:xfrm>
          <a:prstGeom prst="rect">
            <a:avLst/>
          </a:prstGeom>
          <a:noFill/>
          <a:ln>
            <a:noFill/>
          </a:ln>
        </p:spPr>
      </p:pic>
      <p:sp>
        <p:nvSpPr>
          <p:cNvPr id="564" name="Google Shape;564;p41"/>
          <p:cNvSpPr/>
          <p:nvPr/>
        </p:nvSpPr>
        <p:spPr>
          <a:xfrm>
            <a:off x="4191000" y="4438471"/>
            <a:ext cx="457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IKEA Recalls 16,700 Pet Water Dispensers After 2 Dogs Die</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Animals can suffocate if their heads get stuck in the water tank.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2"/>
          <p:cNvSpPr txBox="1"/>
          <p:nvPr>
            <p:ph type="title"/>
          </p:nvPr>
        </p:nvSpPr>
        <p:spPr>
          <a:xfrm>
            <a:off x="685800" y="228600"/>
            <a:ext cx="8153400" cy="609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LATE FAILURE MODE DISCOVERY</a:t>
            </a:r>
            <a:endParaRPr/>
          </a:p>
        </p:txBody>
      </p:sp>
      <p:pic>
        <p:nvPicPr>
          <p:cNvPr descr="E:\GMG - E1172\# Academics Yearwise\2019-20\Sem-1\PR3008_DFMA\Late-Failure-Mode-Discovery.png" id="570" name="Google Shape;570;p42"/>
          <p:cNvPicPr preferRelativeResize="0"/>
          <p:nvPr>
            <p:ph idx="1" type="body"/>
          </p:nvPr>
        </p:nvPicPr>
        <p:blipFill rotWithShape="1">
          <a:blip r:embed="rId3">
            <a:alphaModFix/>
          </a:blip>
          <a:srcRect b="0" l="0" r="0" t="16510"/>
          <a:stretch/>
        </p:blipFill>
        <p:spPr>
          <a:xfrm>
            <a:off x="0" y="1066800"/>
            <a:ext cx="9126940" cy="5715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3"/>
          <p:cNvSpPr txBox="1"/>
          <p:nvPr>
            <p:ph type="title"/>
          </p:nvPr>
        </p:nvSpPr>
        <p:spPr>
          <a:xfrm>
            <a:off x="685800" y="228600"/>
            <a:ext cx="8153400" cy="609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EARLY FAILURE MODE DISCOVERY</a:t>
            </a:r>
            <a:endParaRPr/>
          </a:p>
        </p:txBody>
      </p:sp>
      <p:pic>
        <p:nvPicPr>
          <p:cNvPr descr="E:\GMG - E1172\# Academics Yearwise\2019-20\Sem-1\PR3008_DFMA\Early-Failure-Mode-Discovery.png" id="576" name="Google Shape;576;p43"/>
          <p:cNvPicPr preferRelativeResize="0"/>
          <p:nvPr>
            <p:ph idx="1" type="body"/>
          </p:nvPr>
        </p:nvPicPr>
        <p:blipFill rotWithShape="1">
          <a:blip r:embed="rId3">
            <a:alphaModFix/>
          </a:blip>
          <a:srcRect b="0" l="0" r="0" t="16949"/>
          <a:stretch/>
        </p:blipFill>
        <p:spPr>
          <a:xfrm>
            <a:off x="0" y="1162373"/>
            <a:ext cx="9144000" cy="56956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4"/>
          <p:cNvSpPr txBox="1"/>
          <p:nvPr>
            <p:ph type="title"/>
          </p:nvPr>
        </p:nvSpPr>
        <p:spPr>
          <a:xfrm>
            <a:off x="612648" y="76200"/>
            <a:ext cx="8153400" cy="533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0000"/>
              </a:lnSpc>
              <a:spcBef>
                <a:spcPts val="0"/>
              </a:spcBef>
              <a:spcAft>
                <a:spcPts val="0"/>
              </a:spcAft>
              <a:buClr>
                <a:schemeClr val="dk1"/>
              </a:buClr>
              <a:buSzPct val="100000"/>
              <a:buFont typeface="Cambria"/>
              <a:buNone/>
            </a:pPr>
            <a:r>
              <a:rPr lang="en-US">
                <a:solidFill>
                  <a:schemeClr val="dk1"/>
                </a:solidFill>
                <a:latin typeface="Cambria"/>
                <a:ea typeface="Cambria"/>
                <a:cs typeface="Cambria"/>
                <a:sym typeface="Cambria"/>
              </a:rPr>
              <a:t>FMEA TEMPLATE</a:t>
            </a:r>
            <a:endParaRPr>
              <a:solidFill>
                <a:schemeClr val="dk1"/>
              </a:solidFill>
              <a:latin typeface="Cambria"/>
              <a:ea typeface="Cambria"/>
              <a:cs typeface="Cambria"/>
              <a:sym typeface="Cambria"/>
            </a:endParaRPr>
          </a:p>
        </p:txBody>
      </p:sp>
      <p:pic>
        <p:nvPicPr>
          <p:cNvPr descr="E:\GMG - E1172\# Academics Yearwise\2019-20\Sem-1\PR3008_DFMA\FMEA-Round-1.gif" id="582" name="Google Shape;582;p44"/>
          <p:cNvPicPr preferRelativeResize="0"/>
          <p:nvPr>
            <p:ph idx="1" type="body"/>
          </p:nvPr>
        </p:nvPicPr>
        <p:blipFill rotWithShape="1">
          <a:blip r:embed="rId3">
            <a:alphaModFix/>
          </a:blip>
          <a:srcRect b="0" l="0" r="0" t="0"/>
          <a:stretch/>
        </p:blipFill>
        <p:spPr>
          <a:xfrm>
            <a:off x="0" y="541930"/>
            <a:ext cx="9144000" cy="63520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txBox="1"/>
          <p:nvPr>
            <p:ph type="title"/>
          </p:nvPr>
        </p:nvSpPr>
        <p:spPr>
          <a:xfrm>
            <a:off x="612648" y="0"/>
            <a:ext cx="8153400" cy="990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FMEA MODELS</a:t>
            </a:r>
            <a:endParaRPr sz="3600">
              <a:solidFill>
                <a:schemeClr val="dk1"/>
              </a:solidFill>
              <a:latin typeface="Cambria"/>
              <a:ea typeface="Cambria"/>
              <a:cs typeface="Cambria"/>
              <a:sym typeface="Cambria"/>
            </a:endParaRPr>
          </a:p>
        </p:txBody>
      </p:sp>
      <p:pic>
        <p:nvPicPr>
          <p:cNvPr descr="E:\GMG - E1172\# Academics Yearwise\2019-20\Sem-1\PR3008_DFMA\FMEA-Three-Path-Model.png" id="588" name="Google Shape;588;p45"/>
          <p:cNvPicPr preferRelativeResize="0"/>
          <p:nvPr>
            <p:ph idx="1" type="body"/>
          </p:nvPr>
        </p:nvPicPr>
        <p:blipFill rotWithShape="1">
          <a:blip r:embed="rId3">
            <a:alphaModFix/>
          </a:blip>
          <a:srcRect b="0" l="0" r="0" t="15941"/>
          <a:stretch/>
        </p:blipFill>
        <p:spPr>
          <a:xfrm>
            <a:off x="0" y="1075083"/>
            <a:ext cx="9144000" cy="57646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6"/>
          <p:cNvSpPr txBox="1"/>
          <p:nvPr>
            <p:ph type="title"/>
          </p:nvPr>
        </p:nvSpPr>
        <p:spPr>
          <a:xfrm>
            <a:off x="612648" y="152400"/>
            <a:ext cx="8153400" cy="6858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SEVERITY OF EFFECT</a:t>
            </a:r>
            <a:endParaRPr sz="3600">
              <a:solidFill>
                <a:schemeClr val="dk1"/>
              </a:solidFill>
              <a:latin typeface="Cambria"/>
              <a:ea typeface="Cambria"/>
              <a:cs typeface="Cambria"/>
              <a:sym typeface="Cambria"/>
            </a:endParaRPr>
          </a:p>
        </p:txBody>
      </p:sp>
      <p:pic>
        <p:nvPicPr>
          <p:cNvPr descr="E:\GMG - E1172\# Academics Yearwise\2019-20\Sem-1\PR3008_DFMA\FMEA-Severity-Table.png" id="594" name="Google Shape;594;p46"/>
          <p:cNvPicPr preferRelativeResize="0"/>
          <p:nvPr>
            <p:ph idx="1" type="body"/>
          </p:nvPr>
        </p:nvPicPr>
        <p:blipFill rotWithShape="1">
          <a:blip r:embed="rId3">
            <a:alphaModFix/>
          </a:blip>
          <a:srcRect b="5555" l="0" r="0" t="9721"/>
          <a:stretch/>
        </p:blipFill>
        <p:spPr>
          <a:xfrm>
            <a:off x="0" y="914400"/>
            <a:ext cx="9144000" cy="5810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7"/>
          <p:cNvSpPr txBox="1"/>
          <p:nvPr>
            <p:ph type="title"/>
          </p:nvPr>
        </p:nvSpPr>
        <p:spPr>
          <a:xfrm>
            <a:off x="926973" y="49854"/>
            <a:ext cx="7290054" cy="78834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OCCURRENCE OF CAUSE</a:t>
            </a:r>
            <a:endParaRPr sz="3600">
              <a:solidFill>
                <a:schemeClr val="dk1"/>
              </a:solidFill>
              <a:latin typeface="Cambria"/>
              <a:ea typeface="Cambria"/>
              <a:cs typeface="Cambria"/>
              <a:sym typeface="Cambria"/>
            </a:endParaRPr>
          </a:p>
        </p:txBody>
      </p:sp>
      <p:pic>
        <p:nvPicPr>
          <p:cNvPr descr="E:\GMG - E1172\# Academics Yearwise\2019-20\Sem-1\PR3008_DFMA\FMEA-Occurrence-Table.png" id="600" name="Google Shape;600;p47"/>
          <p:cNvPicPr preferRelativeResize="0"/>
          <p:nvPr>
            <p:ph idx="1" type="body"/>
          </p:nvPr>
        </p:nvPicPr>
        <p:blipFill rotWithShape="1">
          <a:blip r:embed="rId3">
            <a:alphaModFix/>
          </a:blip>
          <a:srcRect b="8475" l="0" r="0" t="8475"/>
          <a:stretch/>
        </p:blipFill>
        <p:spPr>
          <a:xfrm>
            <a:off x="0" y="1142999"/>
            <a:ext cx="9144000" cy="56956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txBox="1"/>
          <p:nvPr>
            <p:ph type="title"/>
          </p:nvPr>
        </p:nvSpPr>
        <p:spPr>
          <a:xfrm>
            <a:off x="612648" y="76200"/>
            <a:ext cx="8153400" cy="7620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DETECTION </a:t>
            </a:r>
            <a:endParaRPr sz="3600">
              <a:solidFill>
                <a:schemeClr val="dk1"/>
              </a:solidFill>
              <a:latin typeface="Cambria"/>
              <a:ea typeface="Cambria"/>
              <a:cs typeface="Cambria"/>
              <a:sym typeface="Cambria"/>
            </a:endParaRPr>
          </a:p>
        </p:txBody>
      </p:sp>
      <p:pic>
        <p:nvPicPr>
          <p:cNvPr descr="E:\GMG - E1172\# Academics Yearwise\2019-20\Sem-1\PR3008_DFMA\FMEA-Detections-Table.png" id="606" name="Google Shape;606;p48"/>
          <p:cNvPicPr preferRelativeResize="0"/>
          <p:nvPr>
            <p:ph idx="1" type="body"/>
          </p:nvPr>
        </p:nvPicPr>
        <p:blipFill rotWithShape="1">
          <a:blip r:embed="rId3">
            <a:alphaModFix/>
          </a:blip>
          <a:srcRect b="3389" l="0" r="0" t="10169"/>
          <a:stretch/>
        </p:blipFill>
        <p:spPr>
          <a:xfrm>
            <a:off x="0" y="914400"/>
            <a:ext cx="9144000" cy="59281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9"/>
          <p:cNvSpPr txBox="1"/>
          <p:nvPr>
            <p:ph type="title"/>
          </p:nvPr>
        </p:nvSpPr>
        <p:spPr>
          <a:xfrm>
            <a:off x="571500" y="76200"/>
            <a:ext cx="8153400" cy="6858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RPN – RISK PRIORITY NUMBER </a:t>
            </a:r>
            <a:endParaRPr sz="3600">
              <a:solidFill>
                <a:schemeClr val="dk1"/>
              </a:solidFill>
              <a:latin typeface="Cambria"/>
              <a:ea typeface="Cambria"/>
              <a:cs typeface="Cambria"/>
              <a:sym typeface="Cambria"/>
            </a:endParaRPr>
          </a:p>
        </p:txBody>
      </p:sp>
      <p:pic>
        <p:nvPicPr>
          <p:cNvPr descr="E:\GMG - E1172\# Academics Yearwise\2019-20\Sem-1\PR3008_DFMA\RPN-Action-Example.png" id="612" name="Google Shape;612;p49"/>
          <p:cNvPicPr preferRelativeResize="0"/>
          <p:nvPr>
            <p:ph idx="1" type="body"/>
          </p:nvPr>
        </p:nvPicPr>
        <p:blipFill rotWithShape="1">
          <a:blip r:embed="rId3">
            <a:alphaModFix/>
          </a:blip>
          <a:srcRect b="0" l="0" r="0" t="16949"/>
          <a:stretch/>
        </p:blipFill>
        <p:spPr>
          <a:xfrm>
            <a:off x="381000" y="1542081"/>
            <a:ext cx="8534400" cy="53159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t/>
            </a:r>
            <a:endParaRPr/>
          </a:p>
        </p:txBody>
      </p:sp>
      <p:sp>
        <p:nvSpPr>
          <p:cNvPr id="143" name="Google Shape;143;p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descr="C:\Users\Administrator\Desktop\Quality-House-of-Quality-House-of-Quality.png" id="144" name="Google Shape;144;p5"/>
          <p:cNvPicPr preferRelativeResize="0"/>
          <p:nvPr/>
        </p:nvPicPr>
        <p:blipFill rotWithShape="1">
          <a:blip r:embed="rId3">
            <a:alphaModFix/>
          </a:blip>
          <a:srcRect b="0" l="0" r="0" t="0"/>
          <a:stretch/>
        </p:blipFill>
        <p:spPr>
          <a:xfrm>
            <a:off x="152400" y="63196"/>
            <a:ext cx="8839200" cy="687100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0"/>
          <p:cNvSpPr txBox="1"/>
          <p:nvPr>
            <p:ph type="title"/>
          </p:nvPr>
        </p:nvSpPr>
        <p:spPr>
          <a:xfrm>
            <a:off x="609600" y="152400"/>
            <a:ext cx="8153400" cy="7620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FMEA CRITICALITY MATRIX</a:t>
            </a:r>
            <a:endParaRPr sz="3600">
              <a:solidFill>
                <a:schemeClr val="dk1"/>
              </a:solidFill>
              <a:latin typeface="Cambria"/>
              <a:ea typeface="Cambria"/>
              <a:cs typeface="Cambria"/>
              <a:sym typeface="Cambria"/>
            </a:endParaRPr>
          </a:p>
        </p:txBody>
      </p:sp>
      <p:pic>
        <p:nvPicPr>
          <p:cNvPr descr="E:\GMG - E1172\# Academics Yearwise\2019-20\Sem-1\PR3008_DFMA\FMEA-Criticality-Matrix.png" id="618" name="Google Shape;618;p50"/>
          <p:cNvPicPr preferRelativeResize="0"/>
          <p:nvPr>
            <p:ph idx="1" type="body"/>
          </p:nvPr>
        </p:nvPicPr>
        <p:blipFill rotWithShape="1">
          <a:blip r:embed="rId3">
            <a:alphaModFix/>
          </a:blip>
          <a:srcRect b="0" l="0" r="0" t="15753"/>
          <a:stretch/>
        </p:blipFill>
        <p:spPr>
          <a:xfrm>
            <a:off x="0" y="1066800"/>
            <a:ext cx="9144000" cy="577763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1"/>
          <p:cNvSpPr txBox="1"/>
          <p:nvPr>
            <p:ph type="title"/>
          </p:nvPr>
        </p:nvSpPr>
        <p:spPr>
          <a:xfrm>
            <a:off x="926973" y="0"/>
            <a:ext cx="7290054" cy="9144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RPN ACTION PRIORITY</a:t>
            </a:r>
            <a:endParaRPr/>
          </a:p>
        </p:txBody>
      </p:sp>
      <p:sp>
        <p:nvSpPr>
          <p:cNvPr id="624" name="Google Shape;624;p51"/>
          <p:cNvSpPr txBox="1"/>
          <p:nvPr>
            <p:ph idx="1" type="body"/>
          </p:nvPr>
        </p:nvSpPr>
        <p:spPr>
          <a:xfrm>
            <a:off x="0" y="1752600"/>
            <a:ext cx="9144000" cy="5105400"/>
          </a:xfrm>
          <a:prstGeom prst="rect">
            <a:avLst/>
          </a:prstGeom>
          <a:noFill/>
          <a:ln>
            <a:noFill/>
          </a:ln>
        </p:spPr>
        <p:txBody>
          <a:bodyPr anchorCtr="0" anchor="t" bIns="45700" lIns="45700" spcFirstLastPara="1" rIns="45700" wrap="square" tIns="45700">
            <a:normAutofit lnSpcReduction="10000"/>
          </a:bodyPr>
          <a:lstStyle/>
          <a:p>
            <a:pPr indent="-91440" lvl="0" marL="91440" rtl="0" algn="l">
              <a:lnSpc>
                <a:spcPct val="90000"/>
              </a:lnSpc>
              <a:spcBef>
                <a:spcPts val="0"/>
              </a:spcBef>
              <a:spcAft>
                <a:spcPts val="0"/>
              </a:spcAft>
              <a:buSzPts val="2000"/>
              <a:buNone/>
            </a:pPr>
            <a:r>
              <a:rPr lang="en-US">
                <a:latin typeface="Cambria"/>
                <a:ea typeface="Cambria"/>
                <a:cs typeface="Cambria"/>
                <a:sym typeface="Cambria"/>
              </a:rPr>
              <a:t>When risk is determined to be unacceptable, a priority of action to be applied as follows:</a:t>
            </a:r>
            <a:endParaRPr/>
          </a:p>
          <a:p>
            <a:pPr indent="0" lvl="0" marL="91440" rtl="0" algn="l">
              <a:lnSpc>
                <a:spcPct val="90000"/>
              </a:lnSpc>
              <a:spcBef>
                <a:spcPts val="1400"/>
              </a:spcBef>
              <a:spcAft>
                <a:spcPts val="0"/>
              </a:spcAft>
              <a:buSzPts val="2000"/>
              <a:buNone/>
            </a:pPr>
            <a:r>
              <a:t/>
            </a:r>
            <a:endParaRPr b="1">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b="1" lang="en-US">
                <a:latin typeface="Cambria"/>
                <a:ea typeface="Cambria"/>
                <a:cs typeface="Cambria"/>
                <a:sym typeface="Cambria"/>
              </a:rPr>
              <a:t>Error Proofing</a:t>
            </a:r>
            <a:r>
              <a:rPr lang="en-US">
                <a:latin typeface="Cambria"/>
                <a:ea typeface="Cambria"/>
                <a:cs typeface="Cambria"/>
                <a:sym typeface="Cambria"/>
              </a:rPr>
              <a:t> (Eliminate Failure Mode or Address Cause)</a:t>
            </a:r>
            <a:endParaRPr/>
          </a:p>
          <a:p>
            <a:pPr indent="-137159" lvl="1" marL="265176" rtl="0" algn="l">
              <a:lnSpc>
                <a:spcPct val="90000"/>
              </a:lnSpc>
              <a:spcBef>
                <a:spcPts val="400"/>
              </a:spcBef>
              <a:spcAft>
                <a:spcPts val="0"/>
              </a:spcAft>
              <a:buSzPts val="1600"/>
              <a:buChar char="🢝"/>
            </a:pPr>
            <a:r>
              <a:rPr lang="en-US">
                <a:latin typeface="Cambria"/>
                <a:ea typeface="Cambria"/>
                <a:cs typeface="Cambria"/>
                <a:sym typeface="Cambria"/>
              </a:rPr>
              <a:t>Failure Mode (Only Severity of 9 or 10)</a:t>
            </a:r>
            <a:endParaRPr/>
          </a:p>
          <a:p>
            <a:pPr indent="-137159" lvl="1" marL="265176" rtl="0" algn="l">
              <a:lnSpc>
                <a:spcPct val="90000"/>
              </a:lnSpc>
              <a:spcBef>
                <a:spcPts val="600"/>
              </a:spcBef>
              <a:spcAft>
                <a:spcPts val="0"/>
              </a:spcAft>
              <a:buSzPts val="1600"/>
              <a:buChar char="🢝"/>
            </a:pPr>
            <a:r>
              <a:rPr lang="en-US">
                <a:latin typeface="Cambria"/>
                <a:ea typeface="Cambria"/>
                <a:cs typeface="Cambria"/>
                <a:sym typeface="Cambria"/>
              </a:rPr>
              <a:t>Causes with High Occurrence</a:t>
            </a:r>
            <a:endParaRPr/>
          </a:p>
          <a:p>
            <a:pPr indent="0" lvl="0" marL="91440" rtl="0" algn="l">
              <a:lnSpc>
                <a:spcPct val="90000"/>
              </a:lnSpc>
              <a:spcBef>
                <a:spcPts val="1600"/>
              </a:spcBef>
              <a:spcAft>
                <a:spcPts val="0"/>
              </a:spcAft>
              <a:buSzPts val="2000"/>
              <a:buNone/>
            </a:pPr>
            <a:r>
              <a:t/>
            </a:r>
            <a:endParaRPr>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a:latin typeface="Cambria"/>
                <a:ea typeface="Cambria"/>
                <a:cs typeface="Cambria"/>
                <a:sym typeface="Cambria"/>
              </a:rPr>
              <a:t>Improve Potential Process Capability</a:t>
            </a:r>
            <a:endParaRPr/>
          </a:p>
          <a:p>
            <a:pPr indent="-137159" lvl="1" marL="265176" rtl="0" algn="l">
              <a:lnSpc>
                <a:spcPct val="90000"/>
              </a:lnSpc>
              <a:spcBef>
                <a:spcPts val="400"/>
              </a:spcBef>
              <a:spcAft>
                <a:spcPts val="0"/>
              </a:spcAft>
              <a:buSzPts val="1600"/>
              <a:buChar char="🢝"/>
            </a:pPr>
            <a:r>
              <a:rPr lang="en-US">
                <a:latin typeface="Cambria"/>
                <a:ea typeface="Cambria"/>
                <a:cs typeface="Cambria"/>
                <a:sym typeface="Cambria"/>
              </a:rPr>
              <a:t>Increase Tolerance (Tolerance Design)</a:t>
            </a:r>
            <a:endParaRPr/>
          </a:p>
          <a:p>
            <a:pPr indent="-137159" lvl="1" marL="265176" rtl="0" algn="l">
              <a:lnSpc>
                <a:spcPct val="90000"/>
              </a:lnSpc>
              <a:spcBef>
                <a:spcPts val="600"/>
              </a:spcBef>
              <a:spcAft>
                <a:spcPts val="0"/>
              </a:spcAft>
              <a:buSzPts val="1600"/>
              <a:buChar char="🢝"/>
            </a:pPr>
            <a:r>
              <a:rPr lang="en-US">
                <a:latin typeface="Cambria"/>
                <a:ea typeface="Cambria"/>
                <a:cs typeface="Cambria"/>
                <a:sym typeface="Cambria"/>
              </a:rPr>
              <a:t>Reduce Variation of the Process (</a:t>
            </a:r>
            <a:r>
              <a:rPr b="1" lang="en-US">
                <a:latin typeface="Cambria"/>
                <a:ea typeface="Cambria"/>
                <a:cs typeface="Cambria"/>
                <a:sym typeface="Cambria"/>
              </a:rPr>
              <a:t>Statistical Process Control</a:t>
            </a:r>
            <a:r>
              <a:rPr lang="en-US">
                <a:latin typeface="Cambria"/>
                <a:ea typeface="Cambria"/>
                <a:cs typeface="Cambria"/>
                <a:sym typeface="Cambria"/>
              </a:rPr>
              <a:t> and Process Capability)</a:t>
            </a:r>
            <a:endParaRPr/>
          </a:p>
          <a:p>
            <a:pPr indent="0" lvl="0" marL="91440" rtl="0" algn="l">
              <a:lnSpc>
                <a:spcPct val="90000"/>
              </a:lnSpc>
              <a:spcBef>
                <a:spcPts val="1600"/>
              </a:spcBef>
              <a:spcAft>
                <a:spcPts val="0"/>
              </a:spcAft>
              <a:buSzPts val="2000"/>
              <a:buNone/>
            </a:pPr>
            <a:r>
              <a:t/>
            </a:r>
            <a:endParaRPr>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a:latin typeface="Cambria"/>
                <a:ea typeface="Cambria"/>
                <a:cs typeface="Cambria"/>
                <a:sym typeface="Cambria"/>
              </a:rPr>
              <a:t>Improve Controls</a:t>
            </a:r>
            <a:endParaRPr/>
          </a:p>
          <a:p>
            <a:pPr indent="-137159" lvl="1" marL="265176" rtl="0" algn="l">
              <a:lnSpc>
                <a:spcPct val="90000"/>
              </a:lnSpc>
              <a:spcBef>
                <a:spcPts val="400"/>
              </a:spcBef>
              <a:spcAft>
                <a:spcPts val="0"/>
              </a:spcAft>
              <a:buSzPts val="1600"/>
              <a:buChar char="🢝"/>
            </a:pPr>
            <a:r>
              <a:rPr lang="en-US">
                <a:latin typeface="Cambria"/>
                <a:ea typeface="Cambria"/>
                <a:cs typeface="Cambria"/>
                <a:sym typeface="Cambria"/>
              </a:rPr>
              <a:t>Mistake Proofing of the tooling or process</a:t>
            </a:r>
            <a:endParaRPr/>
          </a:p>
          <a:p>
            <a:pPr indent="-137159" lvl="1" marL="265176" rtl="0" algn="l">
              <a:lnSpc>
                <a:spcPct val="90000"/>
              </a:lnSpc>
              <a:spcBef>
                <a:spcPts val="600"/>
              </a:spcBef>
              <a:spcAft>
                <a:spcPts val="0"/>
              </a:spcAft>
              <a:buSzPts val="1600"/>
              <a:buChar char="🢝"/>
            </a:pPr>
            <a:r>
              <a:rPr lang="en-US">
                <a:latin typeface="Cambria"/>
                <a:ea typeface="Cambria"/>
                <a:cs typeface="Cambria"/>
                <a:sym typeface="Cambria"/>
              </a:rPr>
              <a:t>Improve the inspection / evaluation techniques</a:t>
            </a:r>
            <a:endParaRPr/>
          </a:p>
          <a:p>
            <a:pPr indent="0" lvl="0" marL="91440" rtl="0" algn="l">
              <a:lnSpc>
                <a:spcPct val="90000"/>
              </a:lnSpc>
              <a:spcBef>
                <a:spcPts val="1600"/>
              </a:spcBef>
              <a:spcAft>
                <a:spcPts val="0"/>
              </a:spcAft>
              <a:buSzPts val="2000"/>
              <a:buNone/>
            </a:pPr>
            <a:r>
              <a:t/>
            </a:r>
            <a:endParaRPr>
              <a:latin typeface="Cambria"/>
              <a:ea typeface="Cambria"/>
              <a:cs typeface="Cambria"/>
              <a:sym typeface="Cambr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2"/>
          <p:cNvSpPr txBox="1"/>
          <p:nvPr>
            <p:ph type="title"/>
          </p:nvPr>
        </p:nvSpPr>
        <p:spPr>
          <a:xfrm>
            <a:off x="612648" y="0"/>
            <a:ext cx="8153400" cy="990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CHARACTERISTICS MATRIX</a:t>
            </a:r>
            <a:endParaRPr sz="3600">
              <a:solidFill>
                <a:schemeClr val="dk1"/>
              </a:solidFill>
              <a:latin typeface="Cambria"/>
              <a:ea typeface="Cambria"/>
              <a:cs typeface="Cambria"/>
              <a:sym typeface="Cambria"/>
            </a:endParaRPr>
          </a:p>
        </p:txBody>
      </p:sp>
      <p:pic>
        <p:nvPicPr>
          <p:cNvPr descr="E:\GMG - E1172\# Academics Yearwise\2019-20\Sem-1\PR3008_DFMA\Characteristics-Matrix.png" id="630" name="Google Shape;630;p52"/>
          <p:cNvPicPr preferRelativeResize="0"/>
          <p:nvPr>
            <p:ph idx="1" type="body"/>
          </p:nvPr>
        </p:nvPicPr>
        <p:blipFill rotWithShape="1">
          <a:blip r:embed="rId3">
            <a:alphaModFix/>
          </a:blip>
          <a:srcRect b="0" l="0" r="0" t="15254"/>
          <a:stretch/>
        </p:blipFill>
        <p:spPr>
          <a:xfrm>
            <a:off x="0" y="1046136"/>
            <a:ext cx="9144000" cy="581186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3"/>
          <p:cNvSpPr txBox="1"/>
          <p:nvPr>
            <p:ph type="title"/>
          </p:nvPr>
        </p:nvSpPr>
        <p:spPr>
          <a:xfrm>
            <a:off x="533400" y="0"/>
            <a:ext cx="8610600"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INDUSTRIAL APPLICATION OF FMEA</a:t>
            </a:r>
            <a:endParaRPr sz="3600">
              <a:solidFill>
                <a:schemeClr val="dk1"/>
              </a:solidFill>
              <a:latin typeface="Cambria"/>
              <a:ea typeface="Cambria"/>
              <a:cs typeface="Cambria"/>
              <a:sym typeface="Cambria"/>
            </a:endParaRPr>
          </a:p>
        </p:txBody>
      </p:sp>
      <p:pic>
        <p:nvPicPr>
          <p:cNvPr descr="E:\GMG - E1172\# Academics Yearwise\2019-20\Sem-1\PR3008_DFMA\An-example-of-FMEA-table.png" id="636" name="Google Shape;636;p53"/>
          <p:cNvPicPr preferRelativeResize="0"/>
          <p:nvPr>
            <p:ph idx="1" type="body"/>
          </p:nvPr>
        </p:nvPicPr>
        <p:blipFill rotWithShape="1">
          <a:blip r:embed="rId3">
            <a:alphaModFix/>
          </a:blip>
          <a:srcRect b="0" l="0" r="0" t="0"/>
          <a:stretch/>
        </p:blipFill>
        <p:spPr>
          <a:xfrm>
            <a:off x="88479" y="1981200"/>
            <a:ext cx="9055521" cy="4495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4"/>
          <p:cNvSpPr txBox="1"/>
          <p:nvPr>
            <p:ph type="title"/>
          </p:nvPr>
        </p:nvSpPr>
        <p:spPr>
          <a:xfrm>
            <a:off x="926973" y="152400"/>
            <a:ext cx="7290054" cy="7620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EXAMPLE</a:t>
            </a:r>
            <a:endParaRPr sz="3600">
              <a:solidFill>
                <a:schemeClr val="dk1"/>
              </a:solidFill>
              <a:latin typeface="Cambria"/>
              <a:ea typeface="Cambria"/>
              <a:cs typeface="Cambria"/>
              <a:sym typeface="Cambria"/>
            </a:endParaRPr>
          </a:p>
        </p:txBody>
      </p:sp>
      <p:pic>
        <p:nvPicPr>
          <p:cNvPr descr="E:\GMG - E1172\# Academics Yearwise\2019-20\Sem-1\PR3008_DFMA\FMEA-Example.png" id="642" name="Google Shape;642;p54"/>
          <p:cNvPicPr preferRelativeResize="0"/>
          <p:nvPr>
            <p:ph idx="1" type="body"/>
          </p:nvPr>
        </p:nvPicPr>
        <p:blipFill rotWithShape="1">
          <a:blip r:embed="rId3">
            <a:alphaModFix/>
          </a:blip>
          <a:srcRect b="18464" l="0" r="-159" t="16625"/>
          <a:stretch/>
        </p:blipFill>
        <p:spPr>
          <a:xfrm>
            <a:off x="0" y="1371600"/>
            <a:ext cx="9144000" cy="457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descr="E:\GMG - E1172\# Academics Yearwise\2019-20\Sem-1\PR3008_DFMA\Boundary-Diagram-Example.png" id="647" name="Google Shape;647;p55"/>
          <p:cNvPicPr preferRelativeResize="0"/>
          <p:nvPr>
            <p:ph idx="1" type="body"/>
          </p:nvPr>
        </p:nvPicPr>
        <p:blipFill rotWithShape="1">
          <a:blip r:embed="rId3">
            <a:alphaModFix/>
          </a:blip>
          <a:srcRect b="0" l="0" r="0" t="0"/>
          <a:stretch/>
        </p:blipFill>
        <p:spPr>
          <a:xfrm>
            <a:off x="304800" y="228600"/>
            <a:ext cx="8737600" cy="655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PARAMETER (P) DIAGRAM</a:t>
            </a:r>
            <a:endParaRPr/>
          </a:p>
        </p:txBody>
      </p:sp>
      <p:pic>
        <p:nvPicPr>
          <p:cNvPr descr="E:\GMG - E1172\# Academics Yearwise\2019-20\Sem-1\PR3008_DFMA\Parameter-Diagram-Example.png" id="653" name="Google Shape;653;p56"/>
          <p:cNvPicPr preferRelativeResize="0"/>
          <p:nvPr>
            <p:ph idx="1" type="body"/>
          </p:nvPr>
        </p:nvPicPr>
        <p:blipFill rotWithShape="1">
          <a:blip r:embed="rId3">
            <a:alphaModFix/>
          </a:blip>
          <a:srcRect b="0" l="0" r="0" t="16949"/>
          <a:stretch/>
        </p:blipFill>
        <p:spPr>
          <a:xfrm>
            <a:off x="0" y="1086173"/>
            <a:ext cx="9144000" cy="56956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txBox="1"/>
          <p:nvPr>
            <p:ph type="title"/>
          </p:nvPr>
        </p:nvSpPr>
        <p:spPr>
          <a:xfrm>
            <a:off x="926973" y="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DESIGN FOR MAINTENANCE</a:t>
            </a:r>
            <a:endParaRPr sz="3600"/>
          </a:p>
        </p:txBody>
      </p:sp>
      <p:sp>
        <p:nvSpPr>
          <p:cNvPr id="659" name="Google Shape;659;p57"/>
          <p:cNvSpPr txBox="1"/>
          <p:nvPr>
            <p:ph idx="1" type="body"/>
          </p:nvPr>
        </p:nvSpPr>
        <p:spPr>
          <a:xfrm>
            <a:off x="768096" y="2286000"/>
            <a:ext cx="8071104"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MTTF</a:t>
            </a:r>
            <a:endParaRPr/>
          </a:p>
          <a:p>
            <a:pPr indent="-127000" lvl="0" marL="91440" rtl="0" algn="l">
              <a:lnSpc>
                <a:spcPct val="90000"/>
              </a:lnSpc>
              <a:spcBef>
                <a:spcPts val="1400"/>
              </a:spcBef>
              <a:spcAft>
                <a:spcPts val="0"/>
              </a:spcAft>
              <a:buSzPts val="2000"/>
              <a:buChar char=" "/>
            </a:pPr>
            <a:r>
              <a:rPr lang="en-US"/>
              <a:t>MTBF</a:t>
            </a:r>
            <a:endParaRPr/>
          </a:p>
          <a:p>
            <a:pPr indent="-127000" lvl="0" marL="91440" rtl="0" algn="l">
              <a:lnSpc>
                <a:spcPct val="90000"/>
              </a:lnSpc>
              <a:spcBef>
                <a:spcPts val="1400"/>
              </a:spcBef>
              <a:spcAft>
                <a:spcPts val="0"/>
              </a:spcAft>
              <a:buSzPts val="2000"/>
              <a:buChar char=" "/>
            </a:pPr>
            <a:r>
              <a:rPr lang="en-US"/>
              <a:t>MTTR</a:t>
            </a:r>
            <a:endParaRPr/>
          </a:p>
          <a:p>
            <a:pPr indent="-127000" lvl="0" marL="91440" rtl="0" algn="l">
              <a:lnSpc>
                <a:spcPct val="90000"/>
              </a:lnSpc>
              <a:spcBef>
                <a:spcPts val="1400"/>
              </a:spcBef>
              <a:spcAft>
                <a:spcPts val="0"/>
              </a:spcAft>
              <a:buSzPts val="2000"/>
              <a:buChar char=" "/>
            </a:pPr>
            <a:r>
              <a:rPr lang="en-US"/>
              <a:t>FIT</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For other topics like OEE, Design considerations for Maintainability and Cases related to Design for Maintenance , refer class notes.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8"/>
          <p:cNvSpPr txBox="1"/>
          <p:nvPr>
            <p:ph type="title"/>
          </p:nvPr>
        </p:nvSpPr>
        <p:spPr>
          <a:xfrm>
            <a:off x="762000" y="0"/>
            <a:ext cx="814730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RELIABILITY BATH TUB CURVE</a:t>
            </a:r>
            <a:endParaRPr sz="3600"/>
          </a:p>
        </p:txBody>
      </p:sp>
      <p:pic>
        <p:nvPicPr>
          <p:cNvPr id="666" name="Google Shape;666;p58"/>
          <p:cNvPicPr preferRelativeResize="0"/>
          <p:nvPr>
            <p:ph idx="1" type="body"/>
          </p:nvPr>
        </p:nvPicPr>
        <p:blipFill rotWithShape="1">
          <a:blip r:embed="rId3">
            <a:alphaModFix/>
          </a:blip>
          <a:srcRect b="0" l="0" r="0" t="0"/>
          <a:stretch/>
        </p:blipFill>
        <p:spPr>
          <a:xfrm>
            <a:off x="234696" y="1295400"/>
            <a:ext cx="8701368" cy="538253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59"/>
          <p:cNvPicPr preferRelativeResize="0"/>
          <p:nvPr/>
        </p:nvPicPr>
        <p:blipFill rotWithShape="1">
          <a:blip r:embed="rId3">
            <a:alphaModFix/>
          </a:blip>
          <a:srcRect b="0" l="0" r="0" t="0"/>
          <a:stretch/>
        </p:blipFill>
        <p:spPr>
          <a:xfrm>
            <a:off x="0" y="1"/>
            <a:ext cx="4439444" cy="2971799"/>
          </a:xfrm>
          <a:prstGeom prst="rect">
            <a:avLst/>
          </a:prstGeom>
          <a:noFill/>
          <a:ln>
            <a:noFill/>
          </a:ln>
        </p:spPr>
      </p:pic>
      <p:pic>
        <p:nvPicPr>
          <p:cNvPr id="672" name="Google Shape;672;p59"/>
          <p:cNvPicPr preferRelativeResize="0"/>
          <p:nvPr/>
        </p:nvPicPr>
        <p:blipFill rotWithShape="1">
          <a:blip r:embed="rId4">
            <a:alphaModFix/>
          </a:blip>
          <a:srcRect b="0" l="0" r="0" t="0"/>
          <a:stretch/>
        </p:blipFill>
        <p:spPr>
          <a:xfrm>
            <a:off x="1752600" y="2711546"/>
            <a:ext cx="7267575" cy="4115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C:\Users\Administrator\Desktop\QFD_refrigppm.gif" id="149" name="Google Shape;149;p6"/>
          <p:cNvPicPr preferRelativeResize="0"/>
          <p:nvPr/>
        </p:nvPicPr>
        <p:blipFill rotWithShape="1">
          <a:blip r:embed="rId3">
            <a:alphaModFix/>
          </a:blip>
          <a:srcRect b="0" l="0" r="0" t="0"/>
          <a:stretch/>
        </p:blipFill>
        <p:spPr>
          <a:xfrm>
            <a:off x="766265" y="31531"/>
            <a:ext cx="7463335" cy="682646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0"/>
          <p:cNvSpPr txBox="1"/>
          <p:nvPr>
            <p:ph type="title"/>
          </p:nvPr>
        </p:nvSpPr>
        <p:spPr>
          <a:xfrm>
            <a:off x="866140" y="-15240"/>
            <a:ext cx="8223504" cy="92964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RELIABILITY :: SERIES &amp; PARALLEL</a:t>
            </a:r>
            <a:endParaRPr/>
          </a:p>
        </p:txBody>
      </p:sp>
      <p:pic>
        <p:nvPicPr>
          <p:cNvPr descr="Reliability block diagrams representing series and parallel systems |  Download Scientific Diagram" id="678" name="Google Shape;678;p60"/>
          <p:cNvPicPr preferRelativeResize="0"/>
          <p:nvPr>
            <p:ph idx="1" type="body"/>
          </p:nvPr>
        </p:nvPicPr>
        <p:blipFill rotWithShape="1">
          <a:blip r:embed="rId3">
            <a:alphaModFix/>
          </a:blip>
          <a:srcRect b="0" l="0" r="0" t="0"/>
          <a:stretch/>
        </p:blipFill>
        <p:spPr>
          <a:xfrm>
            <a:off x="927100" y="929640"/>
            <a:ext cx="7289800" cy="2733675"/>
          </a:xfrm>
          <a:prstGeom prst="rect">
            <a:avLst/>
          </a:prstGeom>
          <a:noFill/>
          <a:ln>
            <a:noFill/>
          </a:ln>
        </p:spPr>
      </p:pic>
      <p:pic>
        <p:nvPicPr>
          <p:cNvPr descr="Chinese LED lights: Bhubaneswar: Cheaper Chinese lights flood Diwali  markets | Bhubaneswar News - Times of India" id="679" name="Google Shape;679;p60"/>
          <p:cNvPicPr preferRelativeResize="0"/>
          <p:nvPr/>
        </p:nvPicPr>
        <p:blipFill rotWithShape="1">
          <a:blip r:embed="rId4">
            <a:alphaModFix/>
          </a:blip>
          <a:srcRect b="0" l="0" r="0" t="0"/>
          <a:stretch/>
        </p:blipFill>
        <p:spPr>
          <a:xfrm>
            <a:off x="590550" y="4060349"/>
            <a:ext cx="3676650" cy="2198330"/>
          </a:xfrm>
          <a:prstGeom prst="rect">
            <a:avLst/>
          </a:prstGeom>
          <a:noFill/>
          <a:ln>
            <a:noFill/>
          </a:ln>
        </p:spPr>
      </p:pic>
      <p:pic>
        <p:nvPicPr>
          <p:cNvPr descr="Polymer Composite Elevator Cables May Mean the Sky Really is the Limit |" id="680" name="Google Shape;680;p60"/>
          <p:cNvPicPr preferRelativeResize="0"/>
          <p:nvPr/>
        </p:nvPicPr>
        <p:blipFill rotWithShape="1">
          <a:blip r:embed="rId5">
            <a:alphaModFix/>
          </a:blip>
          <a:srcRect b="0" l="0" r="0" t="0"/>
          <a:stretch/>
        </p:blipFill>
        <p:spPr>
          <a:xfrm>
            <a:off x="5181600" y="3978632"/>
            <a:ext cx="3429000" cy="228004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61"/>
          <p:cNvGrpSpPr/>
          <p:nvPr/>
        </p:nvGrpSpPr>
        <p:grpSpPr>
          <a:xfrm>
            <a:off x="625947" y="3226676"/>
            <a:ext cx="374904" cy="639817"/>
            <a:chOff x="768096" y="3170183"/>
            <a:chExt cx="374904" cy="639817"/>
          </a:xfrm>
        </p:grpSpPr>
        <p:sp>
          <p:nvSpPr>
            <p:cNvPr id="686" name="Google Shape;686;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0000"/>
                </a:highlight>
                <a:latin typeface="Cambria"/>
                <a:ea typeface="Cambria"/>
                <a:cs typeface="Cambria"/>
                <a:sym typeface="Cambria"/>
              </a:endParaRPr>
            </a:p>
          </p:txBody>
        </p:sp>
        <p:sp>
          <p:nvSpPr>
            <p:cNvPr id="687" name="Google Shape;687;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0000"/>
                </a:highlight>
                <a:latin typeface="Cambria"/>
                <a:ea typeface="Cambria"/>
                <a:cs typeface="Cambria"/>
                <a:sym typeface="Cambria"/>
              </a:endParaRPr>
            </a:p>
          </p:txBody>
        </p:sp>
      </p:grpSp>
      <p:grpSp>
        <p:nvGrpSpPr>
          <p:cNvPr id="688" name="Google Shape;688;p61"/>
          <p:cNvGrpSpPr/>
          <p:nvPr/>
        </p:nvGrpSpPr>
        <p:grpSpPr>
          <a:xfrm>
            <a:off x="1140481" y="3226676"/>
            <a:ext cx="374904" cy="639817"/>
            <a:chOff x="768096" y="3170183"/>
            <a:chExt cx="374904" cy="639817"/>
          </a:xfrm>
        </p:grpSpPr>
        <p:sp>
          <p:nvSpPr>
            <p:cNvPr id="689" name="Google Shape;689;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90" name="Google Shape;690;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691" name="Google Shape;691;p61"/>
          <p:cNvGrpSpPr/>
          <p:nvPr/>
        </p:nvGrpSpPr>
        <p:grpSpPr>
          <a:xfrm>
            <a:off x="1673974" y="3230617"/>
            <a:ext cx="374904" cy="639817"/>
            <a:chOff x="768096" y="3170183"/>
            <a:chExt cx="374904" cy="639817"/>
          </a:xfrm>
        </p:grpSpPr>
        <p:sp>
          <p:nvSpPr>
            <p:cNvPr id="692" name="Google Shape;692;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93" name="Google Shape;693;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694" name="Google Shape;694;p61"/>
          <p:cNvGrpSpPr/>
          <p:nvPr/>
        </p:nvGrpSpPr>
        <p:grpSpPr>
          <a:xfrm>
            <a:off x="2175369" y="3226676"/>
            <a:ext cx="374904" cy="639817"/>
            <a:chOff x="768096" y="3170183"/>
            <a:chExt cx="374904" cy="639817"/>
          </a:xfrm>
        </p:grpSpPr>
        <p:sp>
          <p:nvSpPr>
            <p:cNvPr id="695" name="Google Shape;695;p61"/>
            <p:cNvSpPr/>
            <p:nvPr/>
          </p:nvSpPr>
          <p:spPr>
            <a:xfrm>
              <a:off x="768096" y="3429000"/>
              <a:ext cx="374904" cy="381000"/>
            </a:xfrm>
            <a:prstGeom prst="ellipse">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96" name="Google Shape;696;p61"/>
            <p:cNvSpPr/>
            <p:nvPr/>
          </p:nvSpPr>
          <p:spPr>
            <a:xfrm>
              <a:off x="894588" y="3170183"/>
              <a:ext cx="121919" cy="381000"/>
            </a:xfrm>
            <a:prstGeom prst="rect">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697" name="Google Shape;697;p61"/>
          <p:cNvGrpSpPr/>
          <p:nvPr/>
        </p:nvGrpSpPr>
        <p:grpSpPr>
          <a:xfrm>
            <a:off x="2689903" y="3226676"/>
            <a:ext cx="374904" cy="639817"/>
            <a:chOff x="768096" y="3170183"/>
            <a:chExt cx="374904" cy="639817"/>
          </a:xfrm>
        </p:grpSpPr>
        <p:sp>
          <p:nvSpPr>
            <p:cNvPr id="698" name="Google Shape;698;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99" name="Google Shape;699;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00" name="Google Shape;700;p61"/>
          <p:cNvGrpSpPr/>
          <p:nvPr/>
        </p:nvGrpSpPr>
        <p:grpSpPr>
          <a:xfrm>
            <a:off x="3191299" y="3276600"/>
            <a:ext cx="374904" cy="639817"/>
            <a:chOff x="768096" y="3170183"/>
            <a:chExt cx="374904" cy="639817"/>
          </a:xfrm>
        </p:grpSpPr>
        <p:sp>
          <p:nvSpPr>
            <p:cNvPr id="701" name="Google Shape;701;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02" name="Google Shape;702;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03" name="Google Shape;703;p61"/>
          <p:cNvGrpSpPr/>
          <p:nvPr/>
        </p:nvGrpSpPr>
        <p:grpSpPr>
          <a:xfrm>
            <a:off x="3701786" y="3266248"/>
            <a:ext cx="374904" cy="639817"/>
            <a:chOff x="768096" y="3170183"/>
            <a:chExt cx="374904" cy="639817"/>
          </a:xfrm>
        </p:grpSpPr>
        <p:sp>
          <p:nvSpPr>
            <p:cNvPr id="704" name="Google Shape;704;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05" name="Google Shape;705;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06" name="Google Shape;706;p61"/>
          <p:cNvGrpSpPr/>
          <p:nvPr/>
        </p:nvGrpSpPr>
        <p:grpSpPr>
          <a:xfrm>
            <a:off x="4216320" y="3266248"/>
            <a:ext cx="374904" cy="639817"/>
            <a:chOff x="768096" y="3170183"/>
            <a:chExt cx="374904" cy="639817"/>
          </a:xfrm>
        </p:grpSpPr>
        <p:sp>
          <p:nvSpPr>
            <p:cNvPr id="707" name="Google Shape;707;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08" name="Google Shape;708;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09" name="Google Shape;709;p61"/>
          <p:cNvGrpSpPr/>
          <p:nvPr/>
        </p:nvGrpSpPr>
        <p:grpSpPr>
          <a:xfrm>
            <a:off x="4704425" y="3252634"/>
            <a:ext cx="374904" cy="639817"/>
            <a:chOff x="768096" y="3170183"/>
            <a:chExt cx="374904" cy="639817"/>
          </a:xfrm>
        </p:grpSpPr>
        <p:sp>
          <p:nvSpPr>
            <p:cNvPr id="710" name="Google Shape;710;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11" name="Google Shape;711;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12" name="Google Shape;712;p61"/>
          <p:cNvGrpSpPr/>
          <p:nvPr/>
        </p:nvGrpSpPr>
        <p:grpSpPr>
          <a:xfrm>
            <a:off x="5205820" y="3248693"/>
            <a:ext cx="374904" cy="639817"/>
            <a:chOff x="768096" y="3170183"/>
            <a:chExt cx="374904" cy="639817"/>
          </a:xfrm>
        </p:grpSpPr>
        <p:sp>
          <p:nvSpPr>
            <p:cNvPr id="713" name="Google Shape;713;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14" name="Google Shape;714;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15" name="Google Shape;715;p61"/>
          <p:cNvGrpSpPr/>
          <p:nvPr/>
        </p:nvGrpSpPr>
        <p:grpSpPr>
          <a:xfrm>
            <a:off x="5687959" y="3253110"/>
            <a:ext cx="374904" cy="639817"/>
            <a:chOff x="768096" y="3170183"/>
            <a:chExt cx="374904" cy="639817"/>
          </a:xfrm>
        </p:grpSpPr>
        <p:sp>
          <p:nvSpPr>
            <p:cNvPr id="716" name="Google Shape;716;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17" name="Google Shape;717;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18" name="Google Shape;718;p61"/>
          <p:cNvGrpSpPr/>
          <p:nvPr/>
        </p:nvGrpSpPr>
        <p:grpSpPr>
          <a:xfrm>
            <a:off x="6208613" y="3242124"/>
            <a:ext cx="374904" cy="639817"/>
            <a:chOff x="768096" y="3170183"/>
            <a:chExt cx="374904" cy="639817"/>
          </a:xfrm>
        </p:grpSpPr>
        <p:sp>
          <p:nvSpPr>
            <p:cNvPr id="719" name="Google Shape;719;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20" name="Google Shape;720;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21" name="Google Shape;721;p61"/>
          <p:cNvGrpSpPr/>
          <p:nvPr/>
        </p:nvGrpSpPr>
        <p:grpSpPr>
          <a:xfrm>
            <a:off x="6748526" y="3254424"/>
            <a:ext cx="374904" cy="639817"/>
            <a:chOff x="768096" y="3170183"/>
            <a:chExt cx="374904" cy="639817"/>
          </a:xfrm>
        </p:grpSpPr>
        <p:sp>
          <p:nvSpPr>
            <p:cNvPr id="722" name="Google Shape;722;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23" name="Google Shape;723;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24" name="Google Shape;724;p61"/>
          <p:cNvGrpSpPr/>
          <p:nvPr/>
        </p:nvGrpSpPr>
        <p:grpSpPr>
          <a:xfrm>
            <a:off x="7263060" y="3254424"/>
            <a:ext cx="374904" cy="639817"/>
            <a:chOff x="768096" y="3170183"/>
            <a:chExt cx="374904" cy="639817"/>
          </a:xfrm>
        </p:grpSpPr>
        <p:sp>
          <p:nvSpPr>
            <p:cNvPr id="725" name="Google Shape;725;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26" name="Google Shape;726;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27" name="Google Shape;727;p61"/>
          <p:cNvGrpSpPr/>
          <p:nvPr/>
        </p:nvGrpSpPr>
        <p:grpSpPr>
          <a:xfrm>
            <a:off x="7761050" y="3240810"/>
            <a:ext cx="374904" cy="639817"/>
            <a:chOff x="768096" y="3170183"/>
            <a:chExt cx="374904" cy="639817"/>
          </a:xfrm>
        </p:grpSpPr>
        <p:sp>
          <p:nvSpPr>
            <p:cNvPr id="728" name="Google Shape;728;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29" name="Google Shape;729;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30" name="Google Shape;730;p61"/>
          <p:cNvGrpSpPr/>
          <p:nvPr/>
        </p:nvGrpSpPr>
        <p:grpSpPr>
          <a:xfrm>
            <a:off x="8262445" y="3236869"/>
            <a:ext cx="374904" cy="639817"/>
            <a:chOff x="768096" y="3170183"/>
            <a:chExt cx="374904" cy="639817"/>
          </a:xfrm>
        </p:grpSpPr>
        <p:sp>
          <p:nvSpPr>
            <p:cNvPr id="731" name="Google Shape;731;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32" name="Google Shape;732;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33" name="Google Shape;733;p61"/>
          <p:cNvGrpSpPr/>
          <p:nvPr/>
        </p:nvGrpSpPr>
        <p:grpSpPr>
          <a:xfrm>
            <a:off x="8776979" y="3236869"/>
            <a:ext cx="374904" cy="639817"/>
            <a:chOff x="768096" y="3170183"/>
            <a:chExt cx="374904" cy="639817"/>
          </a:xfrm>
        </p:grpSpPr>
        <p:sp>
          <p:nvSpPr>
            <p:cNvPr id="734" name="Google Shape;734;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35" name="Google Shape;735;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36" name="Google Shape;736;p61"/>
          <p:cNvGrpSpPr/>
          <p:nvPr/>
        </p:nvGrpSpPr>
        <p:grpSpPr>
          <a:xfrm>
            <a:off x="54736" y="3217638"/>
            <a:ext cx="374904" cy="639817"/>
            <a:chOff x="768096" y="3170183"/>
            <a:chExt cx="374904" cy="639817"/>
          </a:xfrm>
        </p:grpSpPr>
        <p:sp>
          <p:nvSpPr>
            <p:cNvPr id="737" name="Google Shape;737;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38" name="Google Shape;738;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sp>
        <p:nvSpPr>
          <p:cNvPr id="739" name="Google Shape;739;p61"/>
          <p:cNvSpPr/>
          <p:nvPr/>
        </p:nvSpPr>
        <p:spPr>
          <a:xfrm>
            <a:off x="-9409" y="3222888"/>
            <a:ext cx="9043357" cy="45719"/>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740" name="Google Shape;740;p61"/>
          <p:cNvGrpSpPr/>
          <p:nvPr/>
        </p:nvGrpSpPr>
        <p:grpSpPr>
          <a:xfrm>
            <a:off x="667488" y="1127552"/>
            <a:ext cx="374904" cy="639817"/>
            <a:chOff x="768096" y="3170183"/>
            <a:chExt cx="374904" cy="639817"/>
          </a:xfrm>
        </p:grpSpPr>
        <p:sp>
          <p:nvSpPr>
            <p:cNvPr id="741" name="Google Shape;741;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42" name="Google Shape;742;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43" name="Google Shape;743;p61"/>
          <p:cNvGrpSpPr/>
          <p:nvPr/>
        </p:nvGrpSpPr>
        <p:grpSpPr>
          <a:xfrm>
            <a:off x="1182022" y="1127552"/>
            <a:ext cx="374904" cy="639817"/>
            <a:chOff x="768096" y="3170183"/>
            <a:chExt cx="374904" cy="639817"/>
          </a:xfrm>
        </p:grpSpPr>
        <p:sp>
          <p:nvSpPr>
            <p:cNvPr id="744" name="Google Shape;744;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45" name="Google Shape;745;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46" name="Google Shape;746;p61"/>
          <p:cNvGrpSpPr/>
          <p:nvPr/>
        </p:nvGrpSpPr>
        <p:grpSpPr>
          <a:xfrm>
            <a:off x="1715515" y="1131493"/>
            <a:ext cx="374904" cy="639817"/>
            <a:chOff x="768096" y="3170183"/>
            <a:chExt cx="374904" cy="639817"/>
          </a:xfrm>
        </p:grpSpPr>
        <p:sp>
          <p:nvSpPr>
            <p:cNvPr id="747" name="Google Shape;747;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48" name="Google Shape;748;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49" name="Google Shape;749;p61"/>
          <p:cNvGrpSpPr/>
          <p:nvPr/>
        </p:nvGrpSpPr>
        <p:grpSpPr>
          <a:xfrm>
            <a:off x="2216910" y="1127552"/>
            <a:ext cx="374904" cy="639817"/>
            <a:chOff x="768096" y="3170183"/>
            <a:chExt cx="374904" cy="639817"/>
          </a:xfrm>
        </p:grpSpPr>
        <p:sp>
          <p:nvSpPr>
            <p:cNvPr id="750" name="Google Shape;750;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51" name="Google Shape;751;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52" name="Google Shape;752;p61"/>
          <p:cNvGrpSpPr/>
          <p:nvPr/>
        </p:nvGrpSpPr>
        <p:grpSpPr>
          <a:xfrm>
            <a:off x="2731444" y="1127552"/>
            <a:ext cx="374904" cy="639817"/>
            <a:chOff x="768096" y="3170183"/>
            <a:chExt cx="374904" cy="639817"/>
          </a:xfrm>
        </p:grpSpPr>
        <p:sp>
          <p:nvSpPr>
            <p:cNvPr id="753" name="Google Shape;753;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54" name="Google Shape;754;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55" name="Google Shape;755;p61"/>
          <p:cNvGrpSpPr/>
          <p:nvPr/>
        </p:nvGrpSpPr>
        <p:grpSpPr>
          <a:xfrm>
            <a:off x="3232840" y="1177476"/>
            <a:ext cx="374904" cy="639817"/>
            <a:chOff x="768096" y="3170183"/>
            <a:chExt cx="374904" cy="639817"/>
          </a:xfrm>
        </p:grpSpPr>
        <p:sp>
          <p:nvSpPr>
            <p:cNvPr id="756" name="Google Shape;756;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57" name="Google Shape;757;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58" name="Google Shape;758;p61"/>
          <p:cNvGrpSpPr/>
          <p:nvPr/>
        </p:nvGrpSpPr>
        <p:grpSpPr>
          <a:xfrm>
            <a:off x="3743327" y="1167124"/>
            <a:ext cx="374904" cy="639817"/>
            <a:chOff x="768096" y="3170183"/>
            <a:chExt cx="374904" cy="639817"/>
          </a:xfrm>
        </p:grpSpPr>
        <p:sp>
          <p:nvSpPr>
            <p:cNvPr id="759" name="Google Shape;759;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60" name="Google Shape;760;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61" name="Google Shape;761;p61"/>
          <p:cNvGrpSpPr/>
          <p:nvPr/>
        </p:nvGrpSpPr>
        <p:grpSpPr>
          <a:xfrm>
            <a:off x="4257861" y="1167124"/>
            <a:ext cx="374904" cy="639817"/>
            <a:chOff x="768096" y="3170183"/>
            <a:chExt cx="374904" cy="639817"/>
          </a:xfrm>
        </p:grpSpPr>
        <p:sp>
          <p:nvSpPr>
            <p:cNvPr id="762" name="Google Shape;762;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63" name="Google Shape;763;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64" name="Google Shape;764;p61"/>
          <p:cNvGrpSpPr/>
          <p:nvPr/>
        </p:nvGrpSpPr>
        <p:grpSpPr>
          <a:xfrm>
            <a:off x="4745966" y="1153510"/>
            <a:ext cx="374904" cy="639817"/>
            <a:chOff x="768096" y="3170183"/>
            <a:chExt cx="374904" cy="639817"/>
          </a:xfrm>
        </p:grpSpPr>
        <p:sp>
          <p:nvSpPr>
            <p:cNvPr id="765" name="Google Shape;765;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66" name="Google Shape;766;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67" name="Google Shape;767;p61"/>
          <p:cNvGrpSpPr/>
          <p:nvPr/>
        </p:nvGrpSpPr>
        <p:grpSpPr>
          <a:xfrm>
            <a:off x="5247361" y="1149569"/>
            <a:ext cx="374904" cy="639817"/>
            <a:chOff x="768096" y="3170183"/>
            <a:chExt cx="374904" cy="639817"/>
          </a:xfrm>
        </p:grpSpPr>
        <p:sp>
          <p:nvSpPr>
            <p:cNvPr id="768" name="Google Shape;768;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0000"/>
                </a:highlight>
                <a:latin typeface="Cambria"/>
                <a:ea typeface="Cambria"/>
                <a:cs typeface="Cambria"/>
                <a:sym typeface="Cambria"/>
              </a:endParaRPr>
            </a:p>
          </p:txBody>
        </p:sp>
        <p:sp>
          <p:nvSpPr>
            <p:cNvPr id="769" name="Google Shape;769;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0000"/>
                </a:highlight>
                <a:latin typeface="Cambria"/>
                <a:ea typeface="Cambria"/>
                <a:cs typeface="Cambria"/>
                <a:sym typeface="Cambria"/>
              </a:endParaRPr>
            </a:p>
          </p:txBody>
        </p:sp>
      </p:grpSp>
      <p:grpSp>
        <p:nvGrpSpPr>
          <p:cNvPr id="770" name="Google Shape;770;p61"/>
          <p:cNvGrpSpPr/>
          <p:nvPr/>
        </p:nvGrpSpPr>
        <p:grpSpPr>
          <a:xfrm>
            <a:off x="5729500" y="1153986"/>
            <a:ext cx="374904" cy="639817"/>
            <a:chOff x="768096" y="3170183"/>
            <a:chExt cx="374904" cy="639817"/>
          </a:xfrm>
        </p:grpSpPr>
        <p:sp>
          <p:nvSpPr>
            <p:cNvPr id="771" name="Google Shape;771;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72" name="Google Shape;772;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73" name="Google Shape;773;p61"/>
          <p:cNvGrpSpPr/>
          <p:nvPr/>
        </p:nvGrpSpPr>
        <p:grpSpPr>
          <a:xfrm>
            <a:off x="6250154" y="1143000"/>
            <a:ext cx="374904" cy="639817"/>
            <a:chOff x="768096" y="3170183"/>
            <a:chExt cx="374904" cy="639817"/>
          </a:xfrm>
        </p:grpSpPr>
        <p:sp>
          <p:nvSpPr>
            <p:cNvPr id="774" name="Google Shape;774;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75" name="Google Shape;775;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76" name="Google Shape;776;p61"/>
          <p:cNvGrpSpPr/>
          <p:nvPr/>
        </p:nvGrpSpPr>
        <p:grpSpPr>
          <a:xfrm>
            <a:off x="6790067" y="1155300"/>
            <a:ext cx="374904" cy="639817"/>
            <a:chOff x="768096" y="3170183"/>
            <a:chExt cx="374904" cy="639817"/>
          </a:xfrm>
        </p:grpSpPr>
        <p:sp>
          <p:nvSpPr>
            <p:cNvPr id="777" name="Google Shape;777;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78" name="Google Shape;778;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79" name="Google Shape;779;p61"/>
          <p:cNvGrpSpPr/>
          <p:nvPr/>
        </p:nvGrpSpPr>
        <p:grpSpPr>
          <a:xfrm>
            <a:off x="7304601" y="1155300"/>
            <a:ext cx="374904" cy="639817"/>
            <a:chOff x="768096" y="3170183"/>
            <a:chExt cx="374904" cy="639817"/>
          </a:xfrm>
        </p:grpSpPr>
        <p:sp>
          <p:nvSpPr>
            <p:cNvPr id="780" name="Google Shape;780;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81" name="Google Shape;781;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82" name="Google Shape;782;p61"/>
          <p:cNvGrpSpPr/>
          <p:nvPr/>
        </p:nvGrpSpPr>
        <p:grpSpPr>
          <a:xfrm>
            <a:off x="7802591" y="1141686"/>
            <a:ext cx="374904" cy="639817"/>
            <a:chOff x="768096" y="3170183"/>
            <a:chExt cx="374904" cy="639817"/>
          </a:xfrm>
        </p:grpSpPr>
        <p:sp>
          <p:nvSpPr>
            <p:cNvPr id="783" name="Google Shape;783;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84" name="Google Shape;784;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85" name="Google Shape;785;p61"/>
          <p:cNvGrpSpPr/>
          <p:nvPr/>
        </p:nvGrpSpPr>
        <p:grpSpPr>
          <a:xfrm>
            <a:off x="8303986" y="1137745"/>
            <a:ext cx="374904" cy="639817"/>
            <a:chOff x="768096" y="3170183"/>
            <a:chExt cx="374904" cy="639817"/>
          </a:xfrm>
        </p:grpSpPr>
        <p:sp>
          <p:nvSpPr>
            <p:cNvPr id="786" name="Google Shape;786;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87" name="Google Shape;787;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88" name="Google Shape;788;p61"/>
          <p:cNvGrpSpPr/>
          <p:nvPr/>
        </p:nvGrpSpPr>
        <p:grpSpPr>
          <a:xfrm>
            <a:off x="8818520" y="1137745"/>
            <a:ext cx="374904" cy="639817"/>
            <a:chOff x="768096" y="3170183"/>
            <a:chExt cx="374904" cy="639817"/>
          </a:xfrm>
        </p:grpSpPr>
        <p:sp>
          <p:nvSpPr>
            <p:cNvPr id="789" name="Google Shape;789;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90" name="Google Shape;790;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91" name="Google Shape;791;p61"/>
          <p:cNvGrpSpPr/>
          <p:nvPr/>
        </p:nvGrpSpPr>
        <p:grpSpPr>
          <a:xfrm>
            <a:off x="96277" y="1118514"/>
            <a:ext cx="374904" cy="639817"/>
            <a:chOff x="768096" y="3170183"/>
            <a:chExt cx="374904" cy="639817"/>
          </a:xfrm>
        </p:grpSpPr>
        <p:sp>
          <p:nvSpPr>
            <p:cNvPr id="792" name="Google Shape;792;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93" name="Google Shape;793;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sp>
        <p:nvSpPr>
          <p:cNvPr id="794" name="Google Shape;794;p61"/>
          <p:cNvSpPr/>
          <p:nvPr/>
        </p:nvSpPr>
        <p:spPr>
          <a:xfrm>
            <a:off x="32132" y="1123764"/>
            <a:ext cx="9043357" cy="45719"/>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nvGrpSpPr>
          <p:cNvPr id="795" name="Google Shape;795;p61"/>
          <p:cNvGrpSpPr/>
          <p:nvPr/>
        </p:nvGrpSpPr>
        <p:grpSpPr>
          <a:xfrm>
            <a:off x="639733" y="5347817"/>
            <a:ext cx="374904" cy="639817"/>
            <a:chOff x="768096" y="3170183"/>
            <a:chExt cx="374904" cy="639817"/>
          </a:xfrm>
        </p:grpSpPr>
        <p:sp>
          <p:nvSpPr>
            <p:cNvPr id="796" name="Google Shape;796;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97" name="Google Shape;797;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798" name="Google Shape;798;p61"/>
          <p:cNvGrpSpPr/>
          <p:nvPr/>
        </p:nvGrpSpPr>
        <p:grpSpPr>
          <a:xfrm>
            <a:off x="1154267" y="5347817"/>
            <a:ext cx="374904" cy="639817"/>
            <a:chOff x="768096" y="3170183"/>
            <a:chExt cx="374904" cy="639817"/>
          </a:xfrm>
        </p:grpSpPr>
        <p:sp>
          <p:nvSpPr>
            <p:cNvPr id="799" name="Google Shape;799;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00" name="Google Shape;800;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01" name="Google Shape;801;p61"/>
          <p:cNvGrpSpPr/>
          <p:nvPr/>
        </p:nvGrpSpPr>
        <p:grpSpPr>
          <a:xfrm>
            <a:off x="1687760" y="5351758"/>
            <a:ext cx="374904" cy="639817"/>
            <a:chOff x="768096" y="3170183"/>
            <a:chExt cx="374904" cy="639817"/>
          </a:xfrm>
        </p:grpSpPr>
        <p:sp>
          <p:nvSpPr>
            <p:cNvPr id="802" name="Google Shape;802;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03" name="Google Shape;803;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04" name="Google Shape;804;p61"/>
          <p:cNvGrpSpPr/>
          <p:nvPr/>
        </p:nvGrpSpPr>
        <p:grpSpPr>
          <a:xfrm>
            <a:off x="2189155" y="5347817"/>
            <a:ext cx="374904" cy="639817"/>
            <a:chOff x="768096" y="3170183"/>
            <a:chExt cx="374904" cy="639817"/>
          </a:xfrm>
        </p:grpSpPr>
        <p:sp>
          <p:nvSpPr>
            <p:cNvPr id="805" name="Google Shape;805;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06" name="Google Shape;806;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07" name="Google Shape;807;p61"/>
          <p:cNvGrpSpPr/>
          <p:nvPr/>
        </p:nvGrpSpPr>
        <p:grpSpPr>
          <a:xfrm>
            <a:off x="2703689" y="5347817"/>
            <a:ext cx="374904" cy="639817"/>
            <a:chOff x="768096" y="3170183"/>
            <a:chExt cx="374904" cy="639817"/>
          </a:xfrm>
        </p:grpSpPr>
        <p:sp>
          <p:nvSpPr>
            <p:cNvPr id="808" name="Google Shape;808;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09" name="Google Shape;809;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10" name="Google Shape;810;p61"/>
          <p:cNvGrpSpPr/>
          <p:nvPr/>
        </p:nvGrpSpPr>
        <p:grpSpPr>
          <a:xfrm>
            <a:off x="3205085" y="5397741"/>
            <a:ext cx="374904" cy="639817"/>
            <a:chOff x="768096" y="3170183"/>
            <a:chExt cx="374904" cy="639817"/>
          </a:xfrm>
        </p:grpSpPr>
        <p:sp>
          <p:nvSpPr>
            <p:cNvPr id="811" name="Google Shape;811;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12" name="Google Shape;812;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13" name="Google Shape;813;p61"/>
          <p:cNvGrpSpPr/>
          <p:nvPr/>
        </p:nvGrpSpPr>
        <p:grpSpPr>
          <a:xfrm>
            <a:off x="3715572" y="5387389"/>
            <a:ext cx="374904" cy="639817"/>
            <a:chOff x="768096" y="3170183"/>
            <a:chExt cx="374904" cy="639817"/>
          </a:xfrm>
        </p:grpSpPr>
        <p:sp>
          <p:nvSpPr>
            <p:cNvPr id="814" name="Google Shape;814;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15" name="Google Shape;815;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16" name="Google Shape;816;p61"/>
          <p:cNvGrpSpPr/>
          <p:nvPr/>
        </p:nvGrpSpPr>
        <p:grpSpPr>
          <a:xfrm>
            <a:off x="4230106" y="5387389"/>
            <a:ext cx="374904" cy="639817"/>
            <a:chOff x="768096" y="3170183"/>
            <a:chExt cx="374904" cy="639817"/>
          </a:xfrm>
        </p:grpSpPr>
        <p:sp>
          <p:nvSpPr>
            <p:cNvPr id="817" name="Google Shape;817;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18" name="Google Shape;818;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19" name="Google Shape;819;p61"/>
          <p:cNvGrpSpPr/>
          <p:nvPr/>
        </p:nvGrpSpPr>
        <p:grpSpPr>
          <a:xfrm>
            <a:off x="4718211" y="5373775"/>
            <a:ext cx="374904" cy="639817"/>
            <a:chOff x="768096" y="3170183"/>
            <a:chExt cx="374904" cy="639817"/>
          </a:xfrm>
        </p:grpSpPr>
        <p:sp>
          <p:nvSpPr>
            <p:cNvPr id="820" name="Google Shape;820;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21" name="Google Shape;821;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22" name="Google Shape;822;p61"/>
          <p:cNvGrpSpPr/>
          <p:nvPr/>
        </p:nvGrpSpPr>
        <p:grpSpPr>
          <a:xfrm>
            <a:off x="5219606" y="5369834"/>
            <a:ext cx="374904" cy="639817"/>
            <a:chOff x="768096" y="3170183"/>
            <a:chExt cx="374904" cy="639817"/>
          </a:xfrm>
        </p:grpSpPr>
        <p:sp>
          <p:nvSpPr>
            <p:cNvPr id="823" name="Google Shape;823;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24" name="Google Shape;824;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25" name="Google Shape;825;p61"/>
          <p:cNvGrpSpPr/>
          <p:nvPr/>
        </p:nvGrpSpPr>
        <p:grpSpPr>
          <a:xfrm>
            <a:off x="5701745" y="5374251"/>
            <a:ext cx="374904" cy="639817"/>
            <a:chOff x="768096" y="3170183"/>
            <a:chExt cx="374904" cy="639817"/>
          </a:xfrm>
        </p:grpSpPr>
        <p:sp>
          <p:nvSpPr>
            <p:cNvPr id="826" name="Google Shape;826;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27" name="Google Shape;827;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28" name="Google Shape;828;p61"/>
          <p:cNvGrpSpPr/>
          <p:nvPr/>
        </p:nvGrpSpPr>
        <p:grpSpPr>
          <a:xfrm>
            <a:off x="6222399" y="5363265"/>
            <a:ext cx="374904" cy="639817"/>
            <a:chOff x="768096" y="3170183"/>
            <a:chExt cx="374904" cy="639817"/>
          </a:xfrm>
        </p:grpSpPr>
        <p:sp>
          <p:nvSpPr>
            <p:cNvPr id="829" name="Google Shape;829;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30" name="Google Shape;830;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31" name="Google Shape;831;p61"/>
          <p:cNvGrpSpPr/>
          <p:nvPr/>
        </p:nvGrpSpPr>
        <p:grpSpPr>
          <a:xfrm>
            <a:off x="6762312" y="5375565"/>
            <a:ext cx="374904" cy="639817"/>
            <a:chOff x="768096" y="3170183"/>
            <a:chExt cx="374904" cy="639817"/>
          </a:xfrm>
        </p:grpSpPr>
        <p:sp>
          <p:nvSpPr>
            <p:cNvPr id="832" name="Google Shape;832;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33" name="Google Shape;833;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34" name="Google Shape;834;p61"/>
          <p:cNvGrpSpPr/>
          <p:nvPr/>
        </p:nvGrpSpPr>
        <p:grpSpPr>
          <a:xfrm>
            <a:off x="7276846" y="5375565"/>
            <a:ext cx="374904" cy="639817"/>
            <a:chOff x="768096" y="3170183"/>
            <a:chExt cx="374904" cy="639817"/>
          </a:xfrm>
        </p:grpSpPr>
        <p:sp>
          <p:nvSpPr>
            <p:cNvPr id="835" name="Google Shape;835;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36" name="Google Shape;836;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37" name="Google Shape;837;p61"/>
          <p:cNvGrpSpPr/>
          <p:nvPr/>
        </p:nvGrpSpPr>
        <p:grpSpPr>
          <a:xfrm>
            <a:off x="7774836" y="5361951"/>
            <a:ext cx="374904" cy="639817"/>
            <a:chOff x="768096" y="3170183"/>
            <a:chExt cx="374904" cy="639817"/>
          </a:xfrm>
        </p:grpSpPr>
        <p:sp>
          <p:nvSpPr>
            <p:cNvPr id="838" name="Google Shape;838;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39" name="Google Shape;839;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40" name="Google Shape;840;p61"/>
          <p:cNvGrpSpPr/>
          <p:nvPr/>
        </p:nvGrpSpPr>
        <p:grpSpPr>
          <a:xfrm>
            <a:off x="8276231" y="5358010"/>
            <a:ext cx="374904" cy="639817"/>
            <a:chOff x="768096" y="3170183"/>
            <a:chExt cx="374904" cy="639817"/>
          </a:xfrm>
        </p:grpSpPr>
        <p:sp>
          <p:nvSpPr>
            <p:cNvPr id="841" name="Google Shape;841;p61"/>
            <p:cNvSpPr/>
            <p:nvPr/>
          </p:nvSpPr>
          <p:spPr>
            <a:xfrm>
              <a:off x="768096" y="3429000"/>
              <a:ext cx="374904" cy="381000"/>
            </a:xfrm>
            <a:prstGeom prst="ellipse">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42" name="Google Shape;842;p61"/>
            <p:cNvSpPr/>
            <p:nvPr/>
          </p:nvSpPr>
          <p:spPr>
            <a:xfrm>
              <a:off x="894588" y="3170183"/>
              <a:ext cx="121919" cy="381000"/>
            </a:xfrm>
            <a:prstGeom prst="rect">
              <a:avLst/>
            </a:prstGeom>
            <a:solidFill>
              <a:srgbClr val="FF00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43" name="Google Shape;843;p61"/>
          <p:cNvGrpSpPr/>
          <p:nvPr/>
        </p:nvGrpSpPr>
        <p:grpSpPr>
          <a:xfrm>
            <a:off x="8790765" y="5358010"/>
            <a:ext cx="374904" cy="639817"/>
            <a:chOff x="768096" y="3170183"/>
            <a:chExt cx="374904" cy="639817"/>
          </a:xfrm>
        </p:grpSpPr>
        <p:sp>
          <p:nvSpPr>
            <p:cNvPr id="844" name="Google Shape;844;p61"/>
            <p:cNvSpPr/>
            <p:nvPr/>
          </p:nvSpPr>
          <p:spPr>
            <a:xfrm>
              <a:off x="768096" y="3429000"/>
              <a:ext cx="374904" cy="381000"/>
            </a:xfrm>
            <a:prstGeom prst="ellipse">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45" name="Google Shape;845;p61"/>
            <p:cNvSpPr/>
            <p:nvPr/>
          </p:nvSpPr>
          <p:spPr>
            <a:xfrm>
              <a:off x="894588" y="3170183"/>
              <a:ext cx="121919" cy="381000"/>
            </a:xfrm>
            <a:prstGeom prst="rect">
              <a:avLst/>
            </a:prstGeom>
            <a:solidFill>
              <a:srgbClr val="FFFF00"/>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grpSp>
        <p:nvGrpSpPr>
          <p:cNvPr id="846" name="Google Shape;846;p61"/>
          <p:cNvGrpSpPr/>
          <p:nvPr/>
        </p:nvGrpSpPr>
        <p:grpSpPr>
          <a:xfrm>
            <a:off x="68522" y="5338779"/>
            <a:ext cx="374904" cy="639817"/>
            <a:chOff x="768096" y="3170183"/>
            <a:chExt cx="374904" cy="639817"/>
          </a:xfrm>
        </p:grpSpPr>
        <p:sp>
          <p:nvSpPr>
            <p:cNvPr id="847" name="Google Shape;847;p61"/>
            <p:cNvSpPr/>
            <p:nvPr/>
          </p:nvSpPr>
          <p:spPr>
            <a:xfrm>
              <a:off x="768096" y="3429000"/>
              <a:ext cx="374904" cy="3810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48" name="Google Shape;848;p61"/>
            <p:cNvSpPr/>
            <p:nvPr/>
          </p:nvSpPr>
          <p:spPr>
            <a:xfrm>
              <a:off x="894588" y="3170183"/>
              <a:ext cx="121919" cy="3810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grpSp>
      <p:sp>
        <p:nvSpPr>
          <p:cNvPr id="849" name="Google Shape;849;p61"/>
          <p:cNvSpPr/>
          <p:nvPr/>
        </p:nvSpPr>
        <p:spPr>
          <a:xfrm>
            <a:off x="4377" y="5344029"/>
            <a:ext cx="9043357" cy="45719"/>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descr="EML 4550: Engineering Design Methods - ppt download" id="854" name="Google Shape;854;p62"/>
          <p:cNvPicPr preferRelativeResize="0"/>
          <p:nvPr>
            <p:ph idx="1" type="body"/>
          </p:nvPr>
        </p:nvPicPr>
        <p:blipFill rotWithShape="1">
          <a:blip r:embed="rId3">
            <a:alphaModFix/>
          </a:blip>
          <a:srcRect b="0" l="0" r="0" t="15153"/>
          <a:stretch/>
        </p:blipFill>
        <p:spPr>
          <a:xfrm>
            <a:off x="15240" y="1155192"/>
            <a:ext cx="8937858" cy="56875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descr="Solved: 1. Calculate The System Reliability Of This Series... | Chegg.com" id="859" name="Google Shape;859;p63"/>
          <p:cNvPicPr preferRelativeResize="0"/>
          <p:nvPr>
            <p:ph idx="1" type="body"/>
          </p:nvPr>
        </p:nvPicPr>
        <p:blipFill rotWithShape="1">
          <a:blip r:embed="rId3">
            <a:alphaModFix/>
          </a:blip>
          <a:srcRect b="0" l="0" r="0" t="0"/>
          <a:stretch/>
        </p:blipFill>
        <p:spPr>
          <a:xfrm>
            <a:off x="1676400" y="57779"/>
            <a:ext cx="6096000" cy="664782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MTTF</a:t>
            </a:r>
            <a:endParaRPr/>
          </a:p>
        </p:txBody>
      </p:sp>
      <p:pic>
        <p:nvPicPr>
          <p:cNvPr id="865" name="Google Shape;865;p64"/>
          <p:cNvPicPr preferRelativeResize="0"/>
          <p:nvPr>
            <p:ph idx="1" type="body"/>
          </p:nvPr>
        </p:nvPicPr>
        <p:blipFill rotWithShape="1">
          <a:blip r:embed="rId3">
            <a:alphaModFix/>
          </a:blip>
          <a:srcRect b="0" l="0" r="0" t="0"/>
          <a:stretch/>
        </p:blipFill>
        <p:spPr>
          <a:xfrm>
            <a:off x="336423" y="3048000"/>
            <a:ext cx="8153400" cy="264731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5"/>
          <p:cNvSpPr txBox="1"/>
          <p:nvPr>
            <p:ph type="title"/>
          </p:nvPr>
        </p:nvSpPr>
        <p:spPr>
          <a:xfrm>
            <a:off x="762000" y="115824"/>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CRYO COOLER CASE - MTTF</a:t>
            </a:r>
            <a:endParaRPr sz="3600"/>
          </a:p>
        </p:txBody>
      </p:sp>
      <p:sp>
        <p:nvSpPr>
          <p:cNvPr id="872" name="Google Shape;872;p65"/>
          <p:cNvSpPr txBox="1"/>
          <p:nvPr>
            <p:ph idx="1" type="body"/>
          </p:nvPr>
        </p:nvSpPr>
        <p:spPr>
          <a:xfrm>
            <a:off x="0" y="1600200"/>
            <a:ext cx="9144000" cy="5257800"/>
          </a:xfrm>
          <a:prstGeom prst="rect">
            <a:avLst/>
          </a:prstGeom>
          <a:noFill/>
          <a:ln>
            <a:noFill/>
          </a:ln>
        </p:spPr>
        <p:txBody>
          <a:bodyPr anchorCtr="0" anchor="t" bIns="45700" lIns="45700" spcFirstLastPara="1" rIns="45700" wrap="square" tIns="45700">
            <a:normAutofit lnSpcReduction="10000"/>
          </a:bodyPr>
          <a:lstStyle/>
          <a:p>
            <a:pPr indent="-127000" lvl="0" marL="91440" rtl="0" algn="l">
              <a:lnSpc>
                <a:spcPct val="90000"/>
              </a:lnSpc>
              <a:spcBef>
                <a:spcPts val="0"/>
              </a:spcBef>
              <a:spcAft>
                <a:spcPts val="0"/>
              </a:spcAft>
              <a:buSzPts val="2000"/>
              <a:buChar char=" "/>
            </a:pPr>
            <a:r>
              <a:rPr lang="en-US" sz="2000">
                <a:latin typeface="Cambria"/>
                <a:ea typeface="Cambria"/>
                <a:cs typeface="Cambria"/>
                <a:sym typeface="Cambria"/>
              </a:rPr>
              <a:t>The global </a:t>
            </a:r>
            <a:r>
              <a:rPr lang="en-US" sz="2000" u="sng">
                <a:solidFill>
                  <a:schemeClr val="hlink"/>
                </a:solidFill>
                <a:latin typeface="Cambria"/>
                <a:ea typeface="Cambria"/>
                <a:cs typeface="Cambria"/>
                <a:sym typeface="Cambria"/>
                <a:hlinkClick r:id="rId3"/>
              </a:rPr>
              <a:t>Cryocooler Market</a:t>
            </a:r>
            <a:r>
              <a:rPr lang="en-US" sz="2000">
                <a:latin typeface="Cambria"/>
                <a:ea typeface="Cambria"/>
                <a:cs typeface="Cambria"/>
                <a:sym typeface="Cambria"/>
              </a:rPr>
              <a:t> is projected to grow from USD 1.96 Billion in 2016 to USD 2.99 Billion by 2022, at a CAGR of 7.00% between 2017 and 2022, as per a report by MarketsandMarkets</a:t>
            </a:r>
            <a:endParaRPr sz="2000">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How advancement of cryocoolers in microsatellite military applications present an opportunity?</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Why performance constraint of cryocoolers remain a challenge?</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Their </a:t>
            </a:r>
            <a:r>
              <a:rPr b="1" lang="en-US" sz="2000">
                <a:latin typeface="Cambria"/>
                <a:ea typeface="Cambria"/>
                <a:cs typeface="Cambria"/>
                <a:sym typeface="Cambria"/>
              </a:rPr>
              <a:t>mean-time-to-failure (MTTF) of about 4,000 hours </a:t>
            </a:r>
            <a:r>
              <a:rPr lang="en-US" sz="2000">
                <a:latin typeface="Cambria"/>
                <a:ea typeface="Cambria"/>
                <a:cs typeface="Cambria"/>
                <a:sym typeface="Cambria"/>
              </a:rPr>
              <a:t>(approximately 0.5 year) is short of the required 5–10 years lifetime needed for satellite applications and even 3–5 years lifetime for most commercial applications.</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Also, achieving high reliability is a key design driver for cryogenic systems to provide continuous cooling. </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6"/>
          <p:cNvSpPr txBox="1"/>
          <p:nvPr>
            <p:ph type="title"/>
          </p:nvPr>
        </p:nvSpPr>
        <p:spPr>
          <a:xfrm>
            <a:off x="762000" y="1524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INTEGRATED CIRCUIT (IC)</a:t>
            </a:r>
            <a:endParaRPr/>
          </a:p>
        </p:txBody>
      </p:sp>
      <p:sp>
        <p:nvSpPr>
          <p:cNvPr id="878" name="Google Shape;878;p66"/>
          <p:cNvSpPr txBox="1"/>
          <p:nvPr>
            <p:ph idx="1" type="body"/>
          </p:nvPr>
        </p:nvSpPr>
        <p:spPr>
          <a:xfrm>
            <a:off x="0" y="1447800"/>
            <a:ext cx="9144000" cy="5410200"/>
          </a:xfrm>
          <a:prstGeom prst="rect">
            <a:avLst/>
          </a:prstGeom>
          <a:noFill/>
          <a:ln>
            <a:noFill/>
          </a:ln>
        </p:spPr>
        <p:txBody>
          <a:bodyPr anchorCtr="0" anchor="t" bIns="45700" lIns="45700" spcFirstLastPara="1" rIns="45700" wrap="square" tIns="45700">
            <a:normAutofit fontScale="92500" lnSpcReduction="20000"/>
          </a:bodyPr>
          <a:lstStyle/>
          <a:p>
            <a:pPr indent="-117475" lvl="0" marL="91440" rtl="0" algn="l">
              <a:lnSpc>
                <a:spcPct val="90000"/>
              </a:lnSpc>
              <a:spcBef>
                <a:spcPts val="0"/>
              </a:spcBef>
              <a:spcAft>
                <a:spcPts val="0"/>
              </a:spcAft>
              <a:buSzPct val="100000"/>
              <a:buChar char=" "/>
            </a:pPr>
            <a:r>
              <a:rPr lang="en-US" sz="2000">
                <a:latin typeface="Cambria"/>
                <a:ea typeface="Cambria"/>
                <a:cs typeface="Cambria"/>
                <a:sym typeface="Cambria"/>
              </a:rPr>
              <a:t>Unquestionably one of the greatest inventions of all time. </a:t>
            </a:r>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This technology has transformed our world</a:t>
            </a:r>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ICs have vulnerabilities that can affect long-term reliability, leading to premature failure of the systems that employ them</a:t>
            </a:r>
            <a:endParaRPr/>
          </a:p>
          <a:p>
            <a:pPr indent="0" lvl="0" marL="91440" rtl="0" algn="l">
              <a:lnSpc>
                <a:spcPct val="90000"/>
              </a:lnSpc>
              <a:spcBef>
                <a:spcPts val="1400"/>
              </a:spcBef>
              <a:spcAft>
                <a:spcPts val="0"/>
              </a:spcAft>
              <a:buSzPct val="100000"/>
              <a:buNone/>
            </a:pPr>
            <a:r>
              <a:t/>
            </a:r>
            <a:endParaRPr sz="2000">
              <a:latin typeface="Cambria"/>
              <a:ea typeface="Cambria"/>
              <a:cs typeface="Cambria"/>
              <a:sym typeface="Cambria"/>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Defence Industry – High  or Lon-term Reliability </a:t>
            </a:r>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PLC- Industrial Control Systems</a:t>
            </a:r>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Automotive Industry - Engine controllers, Anti-lock braking systems, Chassis controls, Transmissions, and Driver comfort and Assistance systems</a:t>
            </a:r>
            <a:endParaRPr/>
          </a:p>
          <a:p>
            <a:pPr indent="-137191" lvl="1" marL="265176" rtl="0" algn="l">
              <a:lnSpc>
                <a:spcPct val="90000"/>
              </a:lnSpc>
              <a:spcBef>
                <a:spcPts val="400"/>
              </a:spcBef>
              <a:spcAft>
                <a:spcPts val="0"/>
              </a:spcAft>
              <a:buSzPct val="100000"/>
              <a:buChar char="🢝"/>
            </a:pPr>
            <a:r>
              <a:rPr lang="en-US" sz="1700">
                <a:latin typeface="Cambria"/>
                <a:ea typeface="Cambria"/>
                <a:cs typeface="Cambria"/>
                <a:sym typeface="Cambria"/>
              </a:rPr>
              <a:t>Air  bags are critical to occupant safety, so reliability is paramount</a:t>
            </a:r>
            <a:endParaRPr/>
          </a:p>
          <a:p>
            <a:pPr indent="-117475" lvl="0" marL="91440" rtl="0" algn="l">
              <a:lnSpc>
                <a:spcPct val="90000"/>
              </a:lnSpc>
              <a:spcBef>
                <a:spcPts val="1600"/>
              </a:spcBef>
              <a:spcAft>
                <a:spcPts val="0"/>
              </a:spcAft>
              <a:buSzPct val="100000"/>
              <a:buChar char=" "/>
            </a:pPr>
            <a:r>
              <a:rPr lang="en-US" sz="2000">
                <a:latin typeface="Cambria"/>
                <a:ea typeface="Cambria"/>
                <a:cs typeface="Cambria"/>
                <a:sym typeface="Cambria"/>
              </a:rPr>
              <a:t>To estimate the mean time to failure (MTTF) of an IC due to electromigration, James Black of Motorola developed an empirical model in 1969 now referred to as Black’s equation:</a:t>
            </a:r>
            <a:endParaRPr/>
          </a:p>
          <a:p>
            <a:pPr indent="0" lvl="0" marL="91440" rtl="0" algn="l">
              <a:lnSpc>
                <a:spcPct val="90000"/>
              </a:lnSpc>
              <a:spcBef>
                <a:spcPts val="1400"/>
              </a:spcBef>
              <a:spcAft>
                <a:spcPts val="0"/>
              </a:spcAft>
              <a:buSzPct val="100000"/>
              <a:buNone/>
            </a:pPr>
            <a:r>
              <a:t/>
            </a:r>
            <a:endParaRPr sz="2000">
              <a:latin typeface="Cambria"/>
              <a:ea typeface="Cambria"/>
              <a:cs typeface="Cambria"/>
              <a:sym typeface="Cambria"/>
            </a:endParaRPr>
          </a:p>
          <a:p>
            <a:pPr indent="-117475" lvl="0" marL="91440" rtl="0" algn="l">
              <a:lnSpc>
                <a:spcPct val="90000"/>
              </a:lnSpc>
              <a:spcBef>
                <a:spcPts val="1400"/>
              </a:spcBef>
              <a:spcAft>
                <a:spcPts val="0"/>
              </a:spcAft>
              <a:buSzPct val="100000"/>
              <a:buChar char=" "/>
            </a:pPr>
            <a:r>
              <a:rPr lang="en-US" sz="2000">
                <a:latin typeface="Cambria"/>
                <a:ea typeface="Cambria"/>
                <a:cs typeface="Cambria"/>
                <a:sym typeface="Cambria"/>
              </a:rPr>
              <a:t>where A is a constant, j is the current density, n is the model parameter, Q is the activation energy, k is Boltzmann’s constant and T is temperature.</a:t>
            </a:r>
            <a:endParaRPr/>
          </a:p>
          <a:p>
            <a:pPr indent="0" lvl="0" marL="91440" rtl="0" algn="l">
              <a:lnSpc>
                <a:spcPct val="90000"/>
              </a:lnSpc>
              <a:spcBef>
                <a:spcPts val="1400"/>
              </a:spcBef>
              <a:spcAft>
                <a:spcPts val="0"/>
              </a:spcAft>
              <a:buSzPct val="100000"/>
              <a:buNone/>
            </a:pPr>
            <a:r>
              <a:t/>
            </a:r>
            <a:endParaRPr sz="2000">
              <a:latin typeface="Cambria"/>
              <a:ea typeface="Cambria"/>
              <a:cs typeface="Cambria"/>
              <a:sym typeface="Cambria"/>
            </a:endParaRPr>
          </a:p>
        </p:txBody>
      </p:sp>
      <p:pic>
        <p:nvPicPr>
          <p:cNvPr id="879" name="Google Shape;879;p66"/>
          <p:cNvPicPr preferRelativeResize="0"/>
          <p:nvPr/>
        </p:nvPicPr>
        <p:blipFill rotWithShape="1">
          <a:blip r:embed="rId3">
            <a:alphaModFix/>
          </a:blip>
          <a:srcRect b="0" l="0" r="0" t="0"/>
          <a:stretch/>
        </p:blipFill>
        <p:spPr>
          <a:xfrm>
            <a:off x="2819400" y="5257800"/>
            <a:ext cx="1828800" cy="70219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7"/>
          <p:cNvSpPr txBox="1"/>
          <p:nvPr>
            <p:ph type="title"/>
          </p:nvPr>
        </p:nvSpPr>
        <p:spPr>
          <a:xfrm>
            <a:off x="926973" y="11179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lang="en-US"/>
              <a:t>MTBF</a:t>
            </a:r>
            <a:endParaRPr/>
          </a:p>
        </p:txBody>
      </p:sp>
      <p:pic>
        <p:nvPicPr>
          <p:cNvPr id="885" name="Google Shape;885;p67"/>
          <p:cNvPicPr preferRelativeResize="0"/>
          <p:nvPr>
            <p:ph idx="1" type="body"/>
          </p:nvPr>
        </p:nvPicPr>
        <p:blipFill rotWithShape="1">
          <a:blip r:embed="rId3">
            <a:alphaModFix/>
          </a:blip>
          <a:srcRect b="0" l="0" r="0" t="0"/>
          <a:stretch/>
        </p:blipFill>
        <p:spPr>
          <a:xfrm>
            <a:off x="152400" y="1905000"/>
            <a:ext cx="8777184" cy="409139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68"/>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b="1" lang="en-US"/>
              <a:t>MTBF</a:t>
            </a:r>
            <a:r>
              <a:rPr lang="en-US"/>
              <a:t> </a:t>
            </a:r>
            <a:endParaRPr/>
          </a:p>
        </p:txBody>
      </p:sp>
      <p:sp>
        <p:nvSpPr>
          <p:cNvPr id="896" name="Google Shape;896;p69"/>
          <p:cNvSpPr txBox="1"/>
          <p:nvPr>
            <p:ph idx="1" type="body"/>
          </p:nvPr>
        </p:nvSpPr>
        <p:spPr>
          <a:xfrm>
            <a:off x="228600" y="1600200"/>
            <a:ext cx="8763000" cy="5105400"/>
          </a:xfrm>
          <a:prstGeom prst="rect">
            <a:avLst/>
          </a:prstGeom>
          <a:noFill/>
          <a:ln>
            <a:noFill/>
          </a:ln>
        </p:spPr>
        <p:txBody>
          <a:bodyPr anchorCtr="0" anchor="t" bIns="45700" lIns="45700" spcFirstLastPara="1" rIns="45700" wrap="square" tIns="45700">
            <a:normAutofit fontScale="92500"/>
          </a:bodyPr>
          <a:lstStyle/>
          <a:p>
            <a:pPr indent="-140970" lvl="0" marL="91440" rtl="0" algn="l">
              <a:lnSpc>
                <a:spcPct val="90000"/>
              </a:lnSpc>
              <a:spcBef>
                <a:spcPts val="0"/>
              </a:spcBef>
              <a:spcAft>
                <a:spcPts val="0"/>
              </a:spcAft>
              <a:buSzPct val="100000"/>
              <a:buChar char=" "/>
            </a:pPr>
            <a:r>
              <a:rPr b="1" lang="en-US" sz="2400"/>
              <a:t>MTBF</a:t>
            </a:r>
            <a:r>
              <a:rPr lang="en-US" sz="2400"/>
              <a:t> — MTBF (mean time between failures) is a measure of how reliable a hardware product or component is over its expected lifetime. For most components, the measure is typically in thousands or even tens of thousands of hours between failures. </a:t>
            </a:r>
            <a:endParaRPr/>
          </a:p>
          <a:p>
            <a:pPr indent="0" lvl="0" marL="91440" rtl="0" algn="l">
              <a:lnSpc>
                <a:spcPct val="90000"/>
              </a:lnSpc>
              <a:spcBef>
                <a:spcPts val="1400"/>
              </a:spcBef>
              <a:spcAft>
                <a:spcPts val="0"/>
              </a:spcAft>
              <a:buSzPct val="100000"/>
              <a:buNone/>
            </a:pPr>
            <a:r>
              <a:t/>
            </a:r>
            <a:endParaRPr sz="2400"/>
          </a:p>
          <a:p>
            <a:pPr indent="-140970" lvl="0" marL="91440" rtl="0" algn="l">
              <a:lnSpc>
                <a:spcPct val="90000"/>
              </a:lnSpc>
              <a:spcBef>
                <a:spcPts val="1400"/>
              </a:spcBef>
              <a:spcAft>
                <a:spcPts val="0"/>
              </a:spcAft>
              <a:buSzPct val="100000"/>
              <a:buChar char=" "/>
            </a:pPr>
            <a:r>
              <a:rPr lang="en-US" sz="2400"/>
              <a:t>For example, a hard disk drive may have a mean time between failures of 300,000 hours, while an SSD might have 1.5 million hours.</a:t>
            </a:r>
            <a:endParaRPr/>
          </a:p>
          <a:p>
            <a:pPr indent="0" lvl="0" marL="91440" rtl="0" algn="l">
              <a:lnSpc>
                <a:spcPct val="90000"/>
              </a:lnSpc>
              <a:spcBef>
                <a:spcPts val="1400"/>
              </a:spcBef>
              <a:spcAft>
                <a:spcPts val="0"/>
              </a:spcAft>
              <a:buSzPct val="100000"/>
              <a:buNone/>
            </a:pPr>
            <a:r>
              <a:t/>
            </a:r>
            <a:endParaRPr sz="2400"/>
          </a:p>
          <a:p>
            <a:pPr indent="-140970" lvl="0" marL="91440" rtl="0" algn="l">
              <a:lnSpc>
                <a:spcPct val="90000"/>
              </a:lnSpc>
              <a:spcBef>
                <a:spcPts val="1400"/>
              </a:spcBef>
              <a:spcAft>
                <a:spcPts val="0"/>
              </a:spcAft>
              <a:buSzPct val="100000"/>
              <a:buChar char=" "/>
            </a:pPr>
            <a:r>
              <a:rPr lang="en-US" sz="2400"/>
              <a:t>This doesn’t mean that your SSD will last that many hours, what it means is, given a sample set of that model of SSD, errors will occur at a certain rate. A 1.2 million hour MTBF means that if the drive is used at an average of 8 hours a day, a sample size of 1,000 SSDs would be expected to have one failure every 150 days, or about twice a year</a:t>
            </a:r>
            <a:endParaRPr/>
          </a:p>
          <a:p>
            <a:pPr indent="0" lvl="0" marL="91440" rtl="0" algn="l">
              <a:lnSpc>
                <a:spcPct val="90000"/>
              </a:lnSpc>
              <a:spcBef>
                <a:spcPts val="1400"/>
              </a:spcBef>
              <a:spcAft>
                <a:spcPts val="0"/>
              </a:spcAft>
              <a:buSzPct val="100000"/>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0" y="0"/>
            <a:ext cx="3962400" cy="125272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Cambria"/>
              <a:buNone/>
            </a:pPr>
            <a:r>
              <a:rPr lang="en-US" sz="3600"/>
              <a:t>AIRCRAFT SEAT </a:t>
            </a:r>
            <a:endParaRPr/>
          </a:p>
        </p:txBody>
      </p:sp>
      <p:pic>
        <p:nvPicPr>
          <p:cNvPr id="155" name="Google Shape;155;p7"/>
          <p:cNvPicPr preferRelativeResize="0"/>
          <p:nvPr>
            <p:ph idx="1" type="body"/>
          </p:nvPr>
        </p:nvPicPr>
        <p:blipFill rotWithShape="1">
          <a:blip r:embed="rId3">
            <a:alphaModFix/>
          </a:blip>
          <a:srcRect b="0" l="0" r="0" t="0"/>
          <a:stretch/>
        </p:blipFill>
        <p:spPr>
          <a:xfrm>
            <a:off x="3505200" y="0"/>
            <a:ext cx="5486400"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Cambria"/>
              <a:buNone/>
            </a:pPr>
            <a:r>
              <a:rPr lang="en-US" sz="3600"/>
              <a:t>EXAMPLE</a:t>
            </a:r>
            <a:endParaRPr/>
          </a:p>
        </p:txBody>
      </p:sp>
      <p:sp>
        <p:nvSpPr>
          <p:cNvPr id="902" name="Google Shape;902;p70"/>
          <p:cNvSpPr txBox="1"/>
          <p:nvPr>
            <p:ph idx="1" type="body"/>
          </p:nvPr>
        </p:nvSpPr>
        <p:spPr>
          <a:xfrm>
            <a:off x="114300" y="2249424"/>
            <a:ext cx="8915400"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sz="2000">
                <a:latin typeface="Cambria"/>
                <a:ea typeface="Cambria"/>
                <a:cs typeface="Cambria"/>
                <a:sym typeface="Cambria"/>
              </a:rPr>
              <a:t>A power supply with an MTBF of 40,000 hours does not mean that the power supply should last for an average of 40,000 hours. According to the theory behind the statistics, the statistical average becomes the true average as the number of samples increase. An MTBF of 40,000 hours, or 1 year for 1 device, becomes 40,000/2 for two devices and 40,000/4 for four devices.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lang="en-US"/>
              <a:t>MTTR</a:t>
            </a:r>
            <a:endParaRPr/>
          </a:p>
        </p:txBody>
      </p:sp>
      <p:pic>
        <p:nvPicPr>
          <p:cNvPr id="908" name="Google Shape;908;p71"/>
          <p:cNvPicPr preferRelativeResize="0"/>
          <p:nvPr>
            <p:ph idx="1" type="body"/>
          </p:nvPr>
        </p:nvPicPr>
        <p:blipFill rotWithShape="1">
          <a:blip r:embed="rId3">
            <a:alphaModFix/>
          </a:blip>
          <a:srcRect b="0" l="0" r="0" t="0"/>
          <a:stretch/>
        </p:blipFill>
        <p:spPr>
          <a:xfrm>
            <a:off x="768350" y="2347765"/>
            <a:ext cx="7289800" cy="389919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p72"/>
          <p:cNvPicPr preferRelativeResize="0"/>
          <p:nvPr>
            <p:ph idx="1" type="body"/>
          </p:nvPr>
        </p:nvPicPr>
        <p:blipFill rotWithShape="1">
          <a:blip r:embed="rId3">
            <a:alphaModFix/>
          </a:blip>
          <a:srcRect b="0" l="0" r="0" t="0"/>
          <a:stretch/>
        </p:blipFill>
        <p:spPr>
          <a:xfrm>
            <a:off x="14451" y="0"/>
            <a:ext cx="9150701" cy="685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73"/>
          <p:cNvPicPr preferRelativeResize="0"/>
          <p:nvPr>
            <p:ph idx="1" type="body"/>
          </p:nvPr>
        </p:nvPicPr>
        <p:blipFill rotWithShape="1">
          <a:blip r:embed="rId3">
            <a:alphaModFix/>
          </a:blip>
          <a:srcRect b="0" l="0" r="0" t="0"/>
          <a:stretch/>
        </p:blipFill>
        <p:spPr>
          <a:xfrm>
            <a:off x="76200" y="0"/>
            <a:ext cx="8991600" cy="68267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74"/>
          <p:cNvPicPr preferRelativeResize="0"/>
          <p:nvPr>
            <p:ph idx="1" type="body"/>
          </p:nvPr>
        </p:nvPicPr>
        <p:blipFill rotWithShape="1">
          <a:blip r:embed="rId3">
            <a:alphaModFix/>
          </a:blip>
          <a:srcRect b="0" l="0" r="0" t="0"/>
          <a:stretch/>
        </p:blipFill>
        <p:spPr>
          <a:xfrm>
            <a:off x="0" y="0"/>
            <a:ext cx="9144000" cy="697619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5"/>
          <p:cNvSpPr txBox="1"/>
          <p:nvPr>
            <p:ph type="title"/>
          </p:nvPr>
        </p:nvSpPr>
        <p:spPr>
          <a:xfrm>
            <a:off x="774573" y="164592"/>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Cambria"/>
              <a:buNone/>
            </a:pPr>
            <a:r>
              <a:rPr lang="en-US" sz="3600"/>
              <a:t>PROBLEM TYPE-1</a:t>
            </a:r>
            <a:endParaRPr sz="3600"/>
          </a:p>
        </p:txBody>
      </p:sp>
      <p:sp>
        <p:nvSpPr>
          <p:cNvPr id="929" name="Google Shape;929;p75"/>
          <p:cNvSpPr txBox="1"/>
          <p:nvPr>
            <p:ph idx="1" type="body"/>
          </p:nvPr>
        </p:nvSpPr>
        <p:spPr>
          <a:xfrm>
            <a:off x="0" y="1600200"/>
            <a:ext cx="8839200" cy="5257800"/>
          </a:xfrm>
          <a:prstGeom prst="rect">
            <a:avLst/>
          </a:prstGeom>
          <a:noFill/>
          <a:ln>
            <a:noFill/>
          </a:ln>
        </p:spPr>
        <p:txBody>
          <a:bodyPr anchorCtr="0" anchor="t" bIns="45700" lIns="45700" spcFirstLastPara="1" rIns="45700" wrap="square" tIns="45700">
            <a:noAutofit/>
          </a:bodyPr>
          <a:lstStyle/>
          <a:p>
            <a:pPr indent="-127000" lvl="0" marL="91440" rtl="0" algn="l">
              <a:lnSpc>
                <a:spcPct val="90000"/>
              </a:lnSpc>
              <a:spcBef>
                <a:spcPts val="0"/>
              </a:spcBef>
              <a:spcAft>
                <a:spcPts val="0"/>
              </a:spcAft>
              <a:buSzPts val="2000"/>
              <a:buChar char=" "/>
            </a:pPr>
            <a:r>
              <a:rPr lang="en-US" sz="2000">
                <a:solidFill>
                  <a:srgbClr val="FF0000"/>
                </a:solidFill>
                <a:latin typeface="Cambria"/>
                <a:ea typeface="Cambria"/>
                <a:cs typeface="Cambria"/>
                <a:sym typeface="Cambria"/>
              </a:rPr>
              <a:t>A manufacturing workshop have 20 machines. They are operated for 250 hours. Two machine fails in 150 hours and another one Fails in  160 hours. What is the mean time between failures and Reliability of the machines?</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17 of the machines ran for 250 hours, while two others ran for 150 hours and another one for 160 hours each. </a:t>
            </a:r>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The total running time is 17 (250) + 150*2 + 160*1 = 4710, and </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MTBF = 4710 / 3 = 1570 hours / failure</a:t>
            </a:r>
            <a:endParaRPr/>
          </a:p>
          <a:p>
            <a:pPr indent="-127000" lvl="0" marL="91440" rtl="0" algn="l">
              <a:lnSpc>
                <a:spcPct val="90000"/>
              </a:lnSpc>
              <a:spcBef>
                <a:spcPts val="1400"/>
              </a:spcBef>
              <a:spcAft>
                <a:spcPts val="0"/>
              </a:spcAft>
              <a:buSzPts val="2000"/>
              <a:buChar char=" "/>
            </a:pPr>
            <a:r>
              <a:rPr lang="en-US" sz="2000"/>
              <a:t>Failure Rate : λ= 1/1570 = .0006369 failure/hour</a:t>
            </a:r>
            <a:endParaRPr/>
          </a:p>
          <a:p>
            <a:pPr indent="0" lvl="0" marL="91440" rtl="0" algn="l">
              <a:lnSpc>
                <a:spcPct val="90000"/>
              </a:lnSpc>
              <a:spcBef>
                <a:spcPts val="1400"/>
              </a:spcBef>
              <a:spcAft>
                <a:spcPts val="0"/>
              </a:spcAft>
              <a:buSzPts val="2000"/>
              <a:buNone/>
            </a:pPr>
            <a:r>
              <a:t/>
            </a:r>
            <a:endParaRPr sz="2000"/>
          </a:p>
          <a:p>
            <a:pPr indent="0" lvl="0" marL="91440" rtl="0" algn="l">
              <a:lnSpc>
                <a:spcPct val="90000"/>
              </a:lnSpc>
              <a:spcBef>
                <a:spcPts val="1400"/>
              </a:spcBef>
              <a:spcAft>
                <a:spcPts val="0"/>
              </a:spcAft>
              <a:buSzPts val="2000"/>
              <a:buNone/>
            </a:pPr>
            <a:r>
              <a:t/>
            </a:r>
            <a:endParaRPr sz="2000"/>
          </a:p>
          <a:p>
            <a:pPr indent="-127000" lvl="0" marL="91440" rtl="0" algn="l">
              <a:lnSpc>
                <a:spcPct val="90000"/>
              </a:lnSpc>
              <a:spcBef>
                <a:spcPts val="1400"/>
              </a:spcBef>
              <a:spcAft>
                <a:spcPts val="0"/>
              </a:spcAft>
              <a:buSzPts val="2000"/>
              <a:buChar char=" "/>
            </a:pPr>
            <a:r>
              <a:rPr lang="en-US" sz="2000"/>
              <a:t>R(T) = e^(-0.0006369 * 250) = 0.852795</a:t>
            </a:r>
            <a:endParaRPr sz="2000"/>
          </a:p>
        </p:txBody>
      </p:sp>
      <p:pic>
        <p:nvPicPr>
          <p:cNvPr id="930" name="Google Shape;930;p75"/>
          <p:cNvPicPr preferRelativeResize="0"/>
          <p:nvPr/>
        </p:nvPicPr>
        <p:blipFill rotWithShape="1">
          <a:blip r:embed="rId3">
            <a:alphaModFix/>
          </a:blip>
          <a:srcRect b="12088" l="0" r="0" t="17582"/>
          <a:stretch/>
        </p:blipFill>
        <p:spPr>
          <a:xfrm>
            <a:off x="1066800" y="5638800"/>
            <a:ext cx="2409825" cy="609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6"/>
          <p:cNvSpPr txBox="1"/>
          <p:nvPr>
            <p:ph type="title"/>
          </p:nvPr>
        </p:nvSpPr>
        <p:spPr>
          <a:xfrm>
            <a:off x="762000" y="10668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PRACTICE</a:t>
            </a:r>
            <a:endParaRPr sz="3600"/>
          </a:p>
        </p:txBody>
      </p:sp>
      <p:sp>
        <p:nvSpPr>
          <p:cNvPr id="936" name="Google Shape;936;p76"/>
          <p:cNvSpPr txBox="1"/>
          <p:nvPr>
            <p:ph idx="1" type="body"/>
          </p:nvPr>
        </p:nvSpPr>
        <p:spPr>
          <a:xfrm>
            <a:off x="114300" y="3413760"/>
            <a:ext cx="8915400" cy="33375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What is the reliability of the same machines in above example at 500 hours? 900 hours?</a:t>
            </a:r>
            <a:endParaRPr/>
          </a:p>
          <a:p>
            <a:pPr indent="0" lvl="0" marL="91440" rtl="0" algn="l">
              <a:lnSpc>
                <a:spcPct val="90000"/>
              </a:lnSpc>
              <a:spcBef>
                <a:spcPts val="1400"/>
              </a:spcBef>
              <a:spcAft>
                <a:spcPts val="0"/>
              </a:spcAft>
              <a:buSzPts val="2000"/>
              <a:buNone/>
            </a:pPr>
            <a:r>
              <a:t/>
            </a:r>
            <a:endParaRPr>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a:t>What is the reliability of the same machines , if number of machines reduced to 15 (keeping failed machines  remains  unchanged) in above example at 500 hours? 900 hours?</a:t>
            </a:r>
            <a:endParaRPr/>
          </a:p>
          <a:p>
            <a:pPr indent="0" lvl="0" marL="91440" rtl="0" algn="l">
              <a:lnSpc>
                <a:spcPct val="90000"/>
              </a:lnSpc>
              <a:spcBef>
                <a:spcPts val="1400"/>
              </a:spcBef>
              <a:spcAft>
                <a:spcPts val="0"/>
              </a:spcAft>
              <a:buSzPts val="2000"/>
              <a:buNone/>
            </a:pPr>
            <a:r>
              <a:t/>
            </a:r>
            <a:endParaRPr>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a:p>
        </p:txBody>
      </p:sp>
      <p:sp>
        <p:nvSpPr>
          <p:cNvPr id="937" name="Google Shape;937;p76"/>
          <p:cNvSpPr txBox="1"/>
          <p:nvPr/>
        </p:nvSpPr>
        <p:spPr>
          <a:xfrm>
            <a:off x="0" y="1752600"/>
            <a:ext cx="8839200" cy="1143000"/>
          </a:xfrm>
          <a:prstGeom prst="rect">
            <a:avLst/>
          </a:prstGeom>
          <a:noFill/>
          <a:ln>
            <a:noFill/>
          </a:ln>
        </p:spPr>
        <p:txBody>
          <a:bodyPr anchorCtr="0" anchor="t" bIns="45700" lIns="45700" spcFirstLastPara="1" rIns="45700" wrap="square" tIns="45700">
            <a:noAutofit/>
          </a:bodyPr>
          <a:lstStyle/>
          <a:p>
            <a:pPr indent="-127000" lvl="0" marL="91440" marR="0" rtl="0" algn="l">
              <a:lnSpc>
                <a:spcPct val="90000"/>
              </a:lnSpc>
              <a:spcBef>
                <a:spcPts val="0"/>
              </a:spcBef>
              <a:spcAft>
                <a:spcPts val="0"/>
              </a:spcAft>
              <a:buClr>
                <a:schemeClr val="accent1"/>
              </a:buClr>
              <a:buSzPts val="2000"/>
              <a:buFont typeface="Twentieth Century"/>
              <a:buChar char=" "/>
            </a:pPr>
            <a:r>
              <a:rPr lang="en-US" sz="2000">
                <a:solidFill>
                  <a:srgbClr val="FF0000"/>
                </a:solidFill>
                <a:latin typeface="Cambria"/>
                <a:ea typeface="Cambria"/>
                <a:cs typeface="Cambria"/>
                <a:sym typeface="Cambria"/>
              </a:rPr>
              <a:t>A manufacturing workshop have 20 machines. They are operated for 250 hours. Two machine fails in 150 hours and another one Fails in  160 hours. What is the mean time between failures and Reliability of the machines?</a:t>
            </a:r>
            <a:endParaRPr sz="2000">
              <a:solidFill>
                <a:schemeClr val="dk1"/>
              </a:solidFill>
              <a:latin typeface="Cambria"/>
              <a:ea typeface="Cambria"/>
              <a:cs typeface="Cambria"/>
              <a:sym typeface="Cambr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TYPE-2</a:t>
            </a:r>
            <a:endParaRPr sz="3600"/>
          </a:p>
        </p:txBody>
      </p:sp>
      <p:sp>
        <p:nvSpPr>
          <p:cNvPr id="943" name="Google Shape;943;p77"/>
          <p:cNvSpPr txBox="1"/>
          <p:nvPr>
            <p:ph idx="1" type="body"/>
          </p:nvPr>
        </p:nvSpPr>
        <p:spPr>
          <a:xfrm>
            <a:off x="225171" y="2279904"/>
            <a:ext cx="8375904"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If certain software product has a mean time between failures of 5,000 hours and has a mean time to repair of 40 hours. If the product is used by 10 customers, what is its availability?</a:t>
            </a:r>
            <a:endParaRPr/>
          </a:p>
        </p:txBody>
      </p:sp>
      <p:pic>
        <p:nvPicPr>
          <p:cNvPr id="944" name="Google Shape;944;p77"/>
          <p:cNvPicPr preferRelativeResize="0"/>
          <p:nvPr/>
        </p:nvPicPr>
        <p:blipFill rotWithShape="1">
          <a:blip r:embed="rId3">
            <a:alphaModFix/>
          </a:blip>
          <a:srcRect b="0" l="0" r="0" t="0"/>
          <a:stretch/>
        </p:blipFill>
        <p:spPr>
          <a:xfrm>
            <a:off x="2819400" y="4114800"/>
            <a:ext cx="3467100" cy="1362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8"/>
          <p:cNvSpPr txBox="1"/>
          <p:nvPr>
            <p:ph type="title"/>
          </p:nvPr>
        </p:nvSpPr>
        <p:spPr>
          <a:xfrm>
            <a:off x="762000" y="100584"/>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PROBLEM – TYPE 3</a:t>
            </a:r>
            <a:endParaRPr sz="3600"/>
          </a:p>
        </p:txBody>
      </p:sp>
      <p:sp>
        <p:nvSpPr>
          <p:cNvPr id="950" name="Google Shape;950;p78"/>
          <p:cNvSpPr txBox="1"/>
          <p:nvPr>
            <p:ph idx="1" type="body"/>
          </p:nvPr>
        </p:nvSpPr>
        <p:spPr>
          <a:xfrm>
            <a:off x="0" y="1600200"/>
            <a:ext cx="9144000" cy="4724400"/>
          </a:xfrm>
          <a:prstGeom prst="rect">
            <a:avLst/>
          </a:prstGeom>
          <a:noFill/>
          <a:ln>
            <a:noFill/>
          </a:ln>
        </p:spPr>
        <p:txBody>
          <a:bodyPr anchorCtr="0" anchor="t" bIns="45700" lIns="45700" spcFirstLastPara="1" rIns="45700" wrap="square" tIns="45700">
            <a:normAutofit fontScale="92500" lnSpcReduction="10000"/>
          </a:bodyPr>
          <a:lstStyle/>
          <a:p>
            <a:pPr indent="-91440" lvl="0" marL="91440" rtl="0" algn="just">
              <a:lnSpc>
                <a:spcPct val="150000"/>
              </a:lnSpc>
              <a:spcBef>
                <a:spcPts val="0"/>
              </a:spcBef>
              <a:spcAft>
                <a:spcPts val="0"/>
              </a:spcAft>
              <a:buSzPct val="100000"/>
              <a:buNone/>
            </a:pPr>
            <a:r>
              <a:rPr lang="en-US" sz="2400">
                <a:latin typeface="Cambria"/>
                <a:ea typeface="Cambria"/>
                <a:cs typeface="Cambria"/>
                <a:sym typeface="Cambria"/>
              </a:rPr>
              <a:t>	A CNC simulator may be obtained from two vendors. Vendor A’s CNC simulator costs $15000 and Vendor B’s CNC simulator costs $18000. Vendor A’s is less reliable with a MTTF of 1800 days while Vendor B’s MTTF is 2600 days. Vendor A’s CNC simulator has a more modular design and is therefore easier to replace with a MTTR of 24 hr while Vendor B’s CNC simulator takes 36 hr. to replace. If a failed CNC simulator must be replaced at its unit cost, which CNC simulator should be used? </a:t>
            </a:r>
            <a:endParaRPr/>
          </a:p>
          <a:p>
            <a:pPr indent="-91440" lvl="0" marL="91440" rtl="0" algn="just">
              <a:lnSpc>
                <a:spcPct val="90000"/>
              </a:lnSpc>
              <a:spcBef>
                <a:spcPts val="1400"/>
              </a:spcBef>
              <a:spcAft>
                <a:spcPts val="0"/>
              </a:spcAft>
              <a:buSzPct val="100000"/>
              <a:buNone/>
            </a:pPr>
            <a:r>
              <a:rPr lang="en-US" sz="2400">
                <a:latin typeface="Cambria"/>
                <a:ea typeface="Cambria"/>
                <a:cs typeface="Cambria"/>
                <a:sym typeface="Cambria"/>
              </a:rPr>
              <a:t>	</a:t>
            </a:r>
            <a:endParaRPr/>
          </a:p>
          <a:p>
            <a:pPr indent="-91440" lvl="0" marL="91440" rtl="0" algn="just">
              <a:lnSpc>
                <a:spcPct val="90000"/>
              </a:lnSpc>
              <a:spcBef>
                <a:spcPts val="1400"/>
              </a:spcBef>
              <a:spcAft>
                <a:spcPts val="0"/>
              </a:spcAft>
              <a:buSzPct val="100000"/>
              <a:buNone/>
            </a:pPr>
            <a:r>
              <a:rPr lang="en-US" sz="2400">
                <a:latin typeface="Cambria"/>
                <a:ea typeface="Cambria"/>
                <a:cs typeface="Cambria"/>
                <a:sym typeface="Cambria"/>
              </a:rPr>
              <a:t>	The labor rate is $45 per hour and the design life of the CNC simulator is considered to be 10 yr.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ANALYSIS</a:t>
            </a:r>
            <a:endParaRPr sz="3600"/>
          </a:p>
        </p:txBody>
      </p:sp>
      <p:sp>
        <p:nvSpPr>
          <p:cNvPr id="956" name="Google Shape;956;p7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2000"/>
              <a:buNone/>
            </a:pPr>
            <a:r>
              <a:t/>
            </a:r>
            <a:endParaRPr/>
          </a:p>
          <a:p>
            <a:pPr indent="-91440" lvl="0" marL="91440" rtl="0" algn="l">
              <a:lnSpc>
                <a:spcPct val="90000"/>
              </a:lnSpc>
              <a:spcBef>
                <a:spcPts val="1400"/>
              </a:spcBef>
              <a:spcAft>
                <a:spcPts val="0"/>
              </a:spcAft>
              <a:buSzPts val="2000"/>
              <a:buNone/>
            </a:pPr>
            <a:r>
              <a:rPr lang="en-US"/>
              <a:t>Vendor A: 15000 + (10 x 365 / 1800) [15000 + 45 (24) ] = $ 47607</a:t>
            </a:r>
            <a:endParaRPr/>
          </a:p>
          <a:p>
            <a:pPr indent="-9144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None/>
            </a:pPr>
            <a:r>
              <a:rPr lang="en-US"/>
              <a:t>Vendor B: 18000 + (10 x 365 / 2600) [18000 + 45 (36) ] = $ 45543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491325" y="152400"/>
            <a:ext cx="5188744" cy="125272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Cambria"/>
              <a:buNone/>
            </a:pPr>
            <a:r>
              <a:rPr lang="en-US" sz="3600">
                <a:latin typeface="Cambria"/>
                <a:ea typeface="Cambria"/>
                <a:cs typeface="Cambria"/>
                <a:sym typeface="Cambria"/>
              </a:rPr>
              <a:t>PURPOSE OF QFD</a:t>
            </a:r>
            <a:endParaRPr/>
          </a:p>
        </p:txBody>
      </p:sp>
      <p:sp>
        <p:nvSpPr>
          <p:cNvPr id="161" name="Google Shape;161;p8"/>
          <p:cNvSpPr txBox="1"/>
          <p:nvPr>
            <p:ph idx="1" type="body"/>
          </p:nvPr>
        </p:nvSpPr>
        <p:spPr>
          <a:xfrm>
            <a:off x="31531" y="2209800"/>
            <a:ext cx="5378669" cy="46482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sz="2000">
                <a:latin typeface="Cambria"/>
                <a:ea typeface="Cambria"/>
                <a:cs typeface="Cambria"/>
                <a:sym typeface="Cambria"/>
              </a:rPr>
              <a:t>To get </a:t>
            </a:r>
            <a:r>
              <a:rPr b="1" lang="en-US" sz="2000">
                <a:latin typeface="Cambria"/>
                <a:ea typeface="Cambria"/>
                <a:cs typeface="Cambria"/>
                <a:sym typeface="Cambria"/>
              </a:rPr>
              <a:t>Higher Quality </a:t>
            </a:r>
            <a:r>
              <a:rPr lang="en-US" sz="2000">
                <a:latin typeface="Cambria"/>
                <a:ea typeface="Cambria"/>
                <a:cs typeface="Cambria"/>
                <a:sym typeface="Cambria"/>
              </a:rPr>
              <a:t>products to market</a:t>
            </a:r>
            <a:r>
              <a:rPr b="1" i="1" lang="en-US" sz="2000">
                <a:latin typeface="Cambria"/>
                <a:ea typeface="Cambria"/>
                <a:cs typeface="Cambria"/>
                <a:sym typeface="Cambria"/>
              </a:rPr>
              <a:t> Faster </a:t>
            </a:r>
            <a:r>
              <a:rPr lang="en-US" sz="2000">
                <a:latin typeface="Cambria"/>
                <a:ea typeface="Cambria"/>
                <a:cs typeface="Cambria"/>
                <a:sym typeface="Cambria"/>
              </a:rPr>
              <a:t>and at a </a:t>
            </a:r>
            <a:r>
              <a:rPr b="1" i="1" lang="en-US" sz="2000">
                <a:latin typeface="Cambria"/>
                <a:ea typeface="Cambria"/>
                <a:cs typeface="Cambria"/>
                <a:sym typeface="Cambria"/>
              </a:rPr>
              <a:t>lower cost</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To achieve </a:t>
            </a:r>
            <a:r>
              <a:rPr b="1" lang="en-US" sz="2000">
                <a:latin typeface="Cambria"/>
                <a:ea typeface="Cambria"/>
                <a:cs typeface="Cambria"/>
                <a:sym typeface="Cambria"/>
              </a:rPr>
              <a:t>customer driven</a:t>
            </a:r>
            <a:r>
              <a:rPr lang="en-US" sz="2000">
                <a:latin typeface="Cambria"/>
                <a:ea typeface="Cambria"/>
                <a:cs typeface="Cambria"/>
                <a:sym typeface="Cambria"/>
              </a:rPr>
              <a:t> product design</a:t>
            </a:r>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0" lvl="0" marL="91440" rtl="0" algn="l">
              <a:lnSpc>
                <a:spcPct val="90000"/>
              </a:lnSpc>
              <a:spcBef>
                <a:spcPts val="1400"/>
              </a:spcBef>
              <a:spcAft>
                <a:spcPts val="0"/>
              </a:spcAft>
              <a:buSzPts val="2000"/>
              <a:buNone/>
            </a:pPr>
            <a:r>
              <a:t/>
            </a:r>
            <a:endParaRPr sz="2000">
              <a:latin typeface="Cambria"/>
              <a:ea typeface="Cambria"/>
              <a:cs typeface="Cambria"/>
              <a:sym typeface="Cambria"/>
            </a:endParaRPr>
          </a:p>
          <a:p>
            <a:pPr indent="-127000" lvl="0" marL="91440" rtl="0" algn="l">
              <a:lnSpc>
                <a:spcPct val="90000"/>
              </a:lnSpc>
              <a:spcBef>
                <a:spcPts val="1400"/>
              </a:spcBef>
              <a:spcAft>
                <a:spcPts val="0"/>
              </a:spcAft>
              <a:buSzPts val="2000"/>
              <a:buChar char=" "/>
            </a:pPr>
            <a:r>
              <a:rPr lang="en-US" sz="2000">
                <a:latin typeface="Cambria"/>
                <a:ea typeface="Cambria"/>
                <a:cs typeface="Cambria"/>
                <a:sym typeface="Cambria"/>
              </a:rPr>
              <a:t>It will provide a tracking system for future design or process improvements.</a:t>
            </a:r>
            <a:endParaRPr/>
          </a:p>
        </p:txBody>
      </p:sp>
      <p:pic>
        <p:nvPicPr>
          <p:cNvPr descr="C:\Users\Administrator\Desktop\customer driven.jpg" id="162" name="Google Shape;162;p8"/>
          <p:cNvPicPr preferRelativeResize="0"/>
          <p:nvPr/>
        </p:nvPicPr>
        <p:blipFill rotWithShape="1">
          <a:blip r:embed="rId3">
            <a:alphaModFix/>
          </a:blip>
          <a:srcRect b="0" l="0" r="0" t="0"/>
          <a:stretch/>
        </p:blipFill>
        <p:spPr>
          <a:xfrm>
            <a:off x="5410200" y="0"/>
            <a:ext cx="3733800" cy="2800350"/>
          </a:xfrm>
          <a:prstGeom prst="rect">
            <a:avLst/>
          </a:prstGeom>
          <a:noFill/>
          <a:ln>
            <a:noFill/>
          </a:ln>
        </p:spPr>
      </p:pic>
      <p:pic>
        <p:nvPicPr>
          <p:cNvPr descr="C:\Users\Administrator\Desktop\tracking system.jpg" id="163" name="Google Shape;163;p8"/>
          <p:cNvPicPr preferRelativeResize="0"/>
          <p:nvPr/>
        </p:nvPicPr>
        <p:blipFill rotWithShape="1">
          <a:blip r:embed="rId4">
            <a:alphaModFix/>
          </a:blip>
          <a:srcRect b="0" l="0" r="0" t="0"/>
          <a:stretch/>
        </p:blipFill>
        <p:spPr>
          <a:xfrm>
            <a:off x="5710548" y="2590800"/>
            <a:ext cx="3281052" cy="421202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0"/>
          <p:cNvSpPr txBox="1"/>
          <p:nvPr>
            <p:ph type="title"/>
          </p:nvPr>
        </p:nvSpPr>
        <p:spPr>
          <a:xfrm>
            <a:off x="762000" y="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SELECT BETTER OPTION</a:t>
            </a:r>
            <a:endParaRPr sz="3600"/>
          </a:p>
        </p:txBody>
      </p:sp>
      <p:graphicFrame>
        <p:nvGraphicFramePr>
          <p:cNvPr id="962" name="Google Shape;962;p80"/>
          <p:cNvGraphicFramePr/>
          <p:nvPr/>
        </p:nvGraphicFramePr>
        <p:xfrm>
          <a:off x="609600" y="1524000"/>
          <a:ext cx="3000000" cy="3000000"/>
        </p:xfrm>
        <a:graphic>
          <a:graphicData uri="http://schemas.openxmlformats.org/drawingml/2006/table">
            <a:tbl>
              <a:tblPr bandRow="1" firstRow="1">
                <a:noFill/>
                <a:tableStyleId>{600234A3-CC3E-44C4-95F0-076A360112A6}</a:tableStyleId>
              </a:tblPr>
              <a:tblGrid>
                <a:gridCol w="2057400"/>
                <a:gridCol w="2057400"/>
                <a:gridCol w="2057400"/>
                <a:gridCol w="2057400"/>
              </a:tblGrid>
              <a:tr h="660400">
                <a:tc>
                  <a:txBody>
                    <a:bodyPr/>
                    <a:lstStyle/>
                    <a:p>
                      <a:pPr indent="0" lvl="0" marL="0" marR="0" rtl="0" algn="ctr">
                        <a:spcBef>
                          <a:spcPts val="0"/>
                        </a:spcBef>
                        <a:spcAft>
                          <a:spcPts val="0"/>
                        </a:spcAft>
                        <a:buNone/>
                      </a:pPr>
                      <a:r>
                        <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A</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B</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C</a:t>
                      </a:r>
                      <a:endParaRPr sz="2400" u="none" cap="none" strike="noStrike">
                        <a:latin typeface="Cambria"/>
                        <a:ea typeface="Cambria"/>
                        <a:cs typeface="Cambria"/>
                        <a:sym typeface="Cambria"/>
                      </a:endParaRPr>
                    </a:p>
                  </a:txBody>
                  <a:tcPr marT="45725" marB="45725" marR="91450" marL="91450" anchor="ctr"/>
                </a:tc>
              </a:tr>
              <a:tr h="884775">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Purchase Cost</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25,00,000</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30,00,000</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27,00,000</a:t>
                      </a:r>
                      <a:endParaRPr sz="2400" u="none" cap="none" strike="noStrike">
                        <a:latin typeface="Cambria"/>
                        <a:ea typeface="Cambria"/>
                        <a:cs typeface="Cambria"/>
                        <a:sym typeface="Cambria"/>
                      </a:endParaRPr>
                    </a:p>
                  </a:txBody>
                  <a:tcPr marT="45725" marB="45725" marR="91450" marL="91450" anchor="ctr"/>
                </a:tc>
              </a:tr>
              <a:tr h="884775">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MTBF</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5000 Days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6500 Days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4500 Days</a:t>
                      </a:r>
                      <a:endParaRPr sz="2400" u="none" cap="none" strike="noStrike">
                        <a:latin typeface="Cambria"/>
                        <a:ea typeface="Cambria"/>
                        <a:cs typeface="Cambria"/>
                        <a:sym typeface="Cambria"/>
                      </a:endParaRPr>
                    </a:p>
                  </a:txBody>
                  <a:tcPr marT="45725" marB="45725" marR="91450" marL="91450" anchor="ctr"/>
                </a:tc>
              </a:tr>
              <a:tr h="884775">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MTTR </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4 days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6 days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3 days</a:t>
                      </a:r>
                      <a:endParaRPr sz="2400" u="none" cap="none" strike="noStrike">
                        <a:latin typeface="Cambria"/>
                        <a:ea typeface="Cambria"/>
                        <a:cs typeface="Cambria"/>
                        <a:sym typeface="Cambria"/>
                      </a:endParaRPr>
                    </a:p>
                  </a:txBody>
                  <a:tcPr marT="45725" marB="45725" marR="91450" marL="91450" anchor="ctr"/>
                </a:tc>
              </a:tr>
              <a:tr h="884775">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Repair Labour rate / day</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3000</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1800</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2200</a:t>
                      </a:r>
                      <a:endParaRPr sz="2400" u="none" cap="none" strike="noStrike">
                        <a:latin typeface="Cambria"/>
                        <a:ea typeface="Cambria"/>
                        <a:cs typeface="Cambria"/>
                        <a:sym typeface="Cambria"/>
                      </a:endParaRPr>
                    </a:p>
                  </a:txBody>
                  <a:tcPr marT="45725" marB="45725" marR="91450" marL="91450" anchor="ctr"/>
                </a:tc>
              </a:tr>
              <a:tr h="884775">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Design Life</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20 Years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20 Years</a:t>
                      </a:r>
                      <a:endParaRPr sz="24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mbria"/>
                          <a:ea typeface="Cambria"/>
                          <a:cs typeface="Cambria"/>
                          <a:sym typeface="Cambria"/>
                        </a:rPr>
                        <a:t>20 Years</a:t>
                      </a:r>
                      <a:endParaRPr sz="2400" u="none" cap="none" strike="noStrike">
                        <a:latin typeface="Cambria"/>
                        <a:ea typeface="Cambria"/>
                        <a:cs typeface="Cambria"/>
                        <a:sym typeface="Cambria"/>
                      </a:endParaRPr>
                    </a:p>
                  </a:txBody>
                  <a:tcPr marT="45725" marB="45725" marR="91450" marL="91450" anchor="ct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81"/>
          <p:cNvPicPr preferRelativeResize="0"/>
          <p:nvPr>
            <p:ph idx="1" type="body"/>
          </p:nvPr>
        </p:nvPicPr>
        <p:blipFill rotWithShape="1">
          <a:blip r:embed="rId3">
            <a:alphaModFix/>
          </a:blip>
          <a:srcRect b="307" l="2811" r="2542" t="7221"/>
          <a:stretch/>
        </p:blipFill>
        <p:spPr>
          <a:xfrm>
            <a:off x="55245" y="-1438"/>
            <a:ext cx="9088755" cy="685943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2"/>
          <p:cNvSpPr txBox="1"/>
          <p:nvPr>
            <p:ph type="title"/>
          </p:nvPr>
        </p:nvSpPr>
        <p:spPr>
          <a:xfrm>
            <a:off x="0" y="106680"/>
            <a:ext cx="9144000"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latin typeface="Cambria"/>
                <a:ea typeface="Cambria"/>
                <a:cs typeface="Cambria"/>
                <a:sym typeface="Cambria"/>
              </a:rPr>
              <a:t>RELIABILITY PROBLEM &amp; REMEDY</a:t>
            </a:r>
            <a:endParaRPr/>
          </a:p>
        </p:txBody>
      </p:sp>
      <p:pic>
        <p:nvPicPr>
          <p:cNvPr id="973" name="Google Shape;973;p82"/>
          <p:cNvPicPr preferRelativeResize="0"/>
          <p:nvPr>
            <p:ph idx="1" type="body"/>
          </p:nvPr>
        </p:nvPicPr>
        <p:blipFill rotWithShape="1">
          <a:blip r:embed="rId3">
            <a:alphaModFix/>
          </a:blip>
          <a:srcRect b="0" l="2017" r="1594" t="0"/>
          <a:stretch/>
        </p:blipFill>
        <p:spPr>
          <a:xfrm>
            <a:off x="0" y="1524000"/>
            <a:ext cx="9144000" cy="5257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descr="Disk reliability over the full 2016 year." id="978" name="Google Shape;978;p83"/>
          <p:cNvPicPr preferRelativeResize="0"/>
          <p:nvPr>
            <p:ph idx="1" type="body"/>
          </p:nvPr>
        </p:nvPicPr>
        <p:blipFill rotWithShape="1">
          <a:blip r:embed="rId3">
            <a:alphaModFix/>
          </a:blip>
          <a:srcRect b="0" l="0" r="0" t="0"/>
          <a:stretch/>
        </p:blipFill>
        <p:spPr>
          <a:xfrm>
            <a:off x="533400" y="47099"/>
            <a:ext cx="8229600" cy="678560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DFX</a:t>
            </a:r>
            <a:endParaRPr/>
          </a:p>
        </p:txBody>
      </p:sp>
      <p:sp>
        <p:nvSpPr>
          <p:cNvPr id="984" name="Google Shape;984;p8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Design for Safety</a:t>
            </a:r>
            <a:endParaRPr/>
          </a:p>
          <a:p>
            <a:pPr indent="-127000" lvl="0" marL="91440" rtl="0" algn="l">
              <a:lnSpc>
                <a:spcPct val="90000"/>
              </a:lnSpc>
              <a:spcBef>
                <a:spcPts val="1400"/>
              </a:spcBef>
              <a:spcAft>
                <a:spcPts val="0"/>
              </a:spcAft>
              <a:buSzPts val="2000"/>
              <a:buChar char=" "/>
            </a:pPr>
            <a:r>
              <a:rPr lang="en-US"/>
              <a:t>Design for Recycling, </a:t>
            </a:r>
            <a:endParaRPr/>
          </a:p>
          <a:p>
            <a:pPr indent="-127000" lvl="0" marL="91440" rtl="0" algn="l">
              <a:lnSpc>
                <a:spcPct val="90000"/>
              </a:lnSpc>
              <a:spcBef>
                <a:spcPts val="1400"/>
              </a:spcBef>
              <a:spcAft>
                <a:spcPts val="0"/>
              </a:spcAft>
              <a:buSzPts val="2000"/>
              <a:buChar char=" "/>
            </a:pPr>
            <a:r>
              <a:rPr lang="en-US"/>
              <a:t>Design for Environment, </a:t>
            </a:r>
            <a:endParaRPr/>
          </a:p>
          <a:p>
            <a:pPr indent="-127000" lvl="0" marL="91440" rtl="0" algn="l">
              <a:lnSpc>
                <a:spcPct val="90000"/>
              </a:lnSpc>
              <a:spcBef>
                <a:spcPts val="1400"/>
              </a:spcBef>
              <a:spcAft>
                <a:spcPts val="0"/>
              </a:spcAft>
              <a:buSzPts val="2000"/>
              <a:buChar char=" "/>
            </a:pPr>
            <a:r>
              <a:rPr lang="en-US"/>
              <a:t>Design for Logistics, </a:t>
            </a:r>
            <a:endParaRPr/>
          </a:p>
          <a:p>
            <a:pPr indent="-127000" lvl="0" marL="91440" rtl="0" algn="l">
              <a:lnSpc>
                <a:spcPct val="90000"/>
              </a:lnSpc>
              <a:spcBef>
                <a:spcPts val="1400"/>
              </a:spcBef>
              <a:spcAft>
                <a:spcPts val="0"/>
              </a:spcAft>
              <a:buSzPts val="2000"/>
              <a:buChar char=" "/>
            </a:pPr>
            <a:r>
              <a:rPr lang="en-US"/>
              <a:t>Design for Delayed differentiation, </a:t>
            </a:r>
            <a:endParaRPr/>
          </a:p>
          <a:p>
            <a:pPr indent="-127000" lvl="0" marL="91440" rtl="0" algn="l">
              <a:lnSpc>
                <a:spcPct val="90000"/>
              </a:lnSpc>
              <a:spcBef>
                <a:spcPts val="1400"/>
              </a:spcBef>
              <a:spcAft>
                <a:spcPts val="0"/>
              </a:spcAft>
              <a:buSzPts val="2000"/>
              <a:buChar char=" "/>
            </a:pPr>
            <a:r>
              <a:rPr lang="en-US"/>
              <a:t>Design for Ergonomics, </a:t>
            </a:r>
            <a:endParaRPr/>
          </a:p>
          <a:p>
            <a:pPr indent="-127000" lvl="0" marL="91440" rtl="0" algn="l">
              <a:lnSpc>
                <a:spcPct val="90000"/>
              </a:lnSpc>
              <a:spcBef>
                <a:spcPts val="1400"/>
              </a:spcBef>
              <a:spcAft>
                <a:spcPts val="0"/>
              </a:spcAft>
              <a:buSzPts val="2000"/>
              <a:buChar char=" "/>
            </a:pPr>
            <a:r>
              <a:rPr lang="en-US"/>
              <a:t>Design for Additive Manufacturing, </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None/>
            </a:pPr>
            <a:r>
              <a:rPr lang="en-US"/>
              <a:t>Case studies based on above DFX concepts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DESIGN FOR SAFETY</a:t>
            </a:r>
            <a:endParaRPr/>
          </a:p>
        </p:txBody>
      </p:sp>
      <p:sp>
        <p:nvSpPr>
          <p:cNvPr id="990" name="Google Shape;990;p8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150000"/>
              </a:lnSpc>
              <a:spcBef>
                <a:spcPts val="0"/>
              </a:spcBef>
              <a:spcAft>
                <a:spcPts val="0"/>
              </a:spcAft>
              <a:buSzPts val="2000"/>
              <a:buChar char=" "/>
            </a:pPr>
            <a:r>
              <a:rPr lang="en-US"/>
              <a:t>For other topics like Safety regulations, Design considerations for Safety and Cases related to Design for Safety , refer class notes.</a:t>
            </a:r>
            <a:endParaRPr/>
          </a:p>
          <a:p>
            <a:pPr indent="0" lvl="0" marL="91440" rtl="0" algn="l">
              <a:lnSpc>
                <a:spcPct val="150000"/>
              </a:lnSpc>
              <a:spcBef>
                <a:spcPts val="1400"/>
              </a:spcBef>
              <a:spcAft>
                <a:spcPts val="0"/>
              </a:spcAft>
              <a:buSzPts val="20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6"/>
          <p:cNvSpPr txBox="1"/>
          <p:nvPr>
            <p:ph type="title"/>
          </p:nvPr>
        </p:nvSpPr>
        <p:spPr>
          <a:xfrm>
            <a:off x="1295400" y="15240"/>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SAFETY CRITICAL DESIGN:</a:t>
            </a:r>
            <a:endParaRPr/>
          </a:p>
        </p:txBody>
      </p:sp>
      <p:sp>
        <p:nvSpPr>
          <p:cNvPr id="996" name="Google Shape;996;p86"/>
          <p:cNvSpPr txBox="1"/>
          <p:nvPr>
            <p:ph idx="1" type="body"/>
          </p:nvPr>
        </p:nvSpPr>
        <p:spPr>
          <a:xfrm>
            <a:off x="0" y="1828800"/>
            <a:ext cx="8991600" cy="5029200"/>
          </a:xfrm>
          <a:prstGeom prst="rect">
            <a:avLst/>
          </a:prstGeom>
          <a:noFill/>
          <a:ln>
            <a:noFill/>
          </a:ln>
        </p:spPr>
        <p:txBody>
          <a:bodyPr anchorCtr="0" anchor="t" bIns="45700" lIns="45700" spcFirstLastPara="1" rIns="45700" wrap="square" tIns="45700">
            <a:normAutofit fontScale="92500" lnSpcReduction="20000"/>
          </a:bodyPr>
          <a:lstStyle/>
          <a:p>
            <a:pPr indent="-91440" lvl="0" marL="91440" rtl="0" algn="just">
              <a:lnSpc>
                <a:spcPct val="150000"/>
              </a:lnSpc>
              <a:spcBef>
                <a:spcPts val="0"/>
              </a:spcBef>
              <a:spcAft>
                <a:spcPts val="0"/>
              </a:spcAft>
              <a:buSzPct val="100000"/>
              <a:buNone/>
            </a:pPr>
            <a:r>
              <a:rPr b="1" lang="en-US"/>
              <a:t>Over-specification: </a:t>
            </a:r>
            <a:r>
              <a:rPr lang="en-US"/>
              <a:t>For product applications in the building and construction industry, it is standard practice to include a ‘x5’ safety factor in all material strength calculations. For example: a suspension bracket for a 10kg light fitting will be designed to carry at least 50kg.*</a:t>
            </a:r>
            <a:endParaRPr/>
          </a:p>
          <a:p>
            <a:pPr indent="-91440" lvl="0" marL="91440" rtl="0" algn="just">
              <a:lnSpc>
                <a:spcPct val="150000"/>
              </a:lnSpc>
              <a:spcBef>
                <a:spcPts val="1400"/>
              </a:spcBef>
              <a:spcAft>
                <a:spcPts val="0"/>
              </a:spcAft>
              <a:buSzPct val="100000"/>
              <a:buNone/>
            </a:pPr>
            <a:r>
              <a:t/>
            </a:r>
            <a:endParaRPr/>
          </a:p>
          <a:p>
            <a:pPr indent="-91440" lvl="0" marL="91440" rtl="0" algn="just">
              <a:lnSpc>
                <a:spcPct val="150000"/>
              </a:lnSpc>
              <a:spcBef>
                <a:spcPts val="1400"/>
              </a:spcBef>
              <a:spcAft>
                <a:spcPts val="0"/>
              </a:spcAft>
              <a:buSzPct val="100000"/>
              <a:buNone/>
            </a:pPr>
            <a:r>
              <a:rPr b="1" lang="en-US"/>
              <a:t>Redundancy (parallel): </a:t>
            </a:r>
            <a:r>
              <a:rPr lang="en-US"/>
              <a:t>Multiple identical components are used simultaneously, any one of which would be capable of supporting normal product function. For example, a passenger lift has 4 cables carrying the lift cabin, all sharing the load. Any one cable would be capable of carrying the full passenger lift load. A failure of up to 3 cables will not endanger the lift occupants. Flight control and instrument systems in some aircraft adopt a similar strategy. Dual wiring in military systems improves survivability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7"/>
          <p:cNvSpPr txBox="1"/>
          <p:nvPr>
            <p:ph type="title"/>
          </p:nvPr>
        </p:nvSpPr>
        <p:spPr>
          <a:xfrm>
            <a:off x="814197" y="85344"/>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SAFETY CRITICAL DESIGN:</a:t>
            </a:r>
            <a:endParaRPr/>
          </a:p>
        </p:txBody>
      </p:sp>
      <p:sp>
        <p:nvSpPr>
          <p:cNvPr id="1002" name="Google Shape;1002;p87"/>
          <p:cNvSpPr txBox="1"/>
          <p:nvPr>
            <p:ph idx="1" type="body"/>
          </p:nvPr>
        </p:nvSpPr>
        <p:spPr>
          <a:xfrm>
            <a:off x="0" y="1600200"/>
            <a:ext cx="9144000" cy="5257800"/>
          </a:xfrm>
          <a:prstGeom prst="rect">
            <a:avLst/>
          </a:prstGeom>
          <a:noFill/>
          <a:ln>
            <a:noFill/>
          </a:ln>
        </p:spPr>
        <p:txBody>
          <a:bodyPr anchorCtr="0" anchor="t" bIns="45700" lIns="45700" spcFirstLastPara="1" rIns="45700" wrap="square" tIns="45700">
            <a:normAutofit fontScale="92500" lnSpcReduction="10000"/>
          </a:bodyPr>
          <a:lstStyle/>
          <a:p>
            <a:pPr indent="-117475" lvl="0" marL="91440" rtl="0" algn="just">
              <a:lnSpc>
                <a:spcPct val="170000"/>
              </a:lnSpc>
              <a:spcBef>
                <a:spcPts val="0"/>
              </a:spcBef>
              <a:spcAft>
                <a:spcPts val="0"/>
              </a:spcAft>
              <a:buSzPct val="100000"/>
              <a:buChar char=" "/>
            </a:pPr>
            <a:r>
              <a:rPr lang="en-US"/>
              <a:t>3) </a:t>
            </a:r>
            <a:r>
              <a:rPr b="1" lang="en-US"/>
              <a:t>Redundancy (standby): </a:t>
            </a:r>
            <a:r>
              <a:rPr lang="en-US"/>
              <a:t>A back-up system is held in reserve and comes into operation only when the main system fails, for example stand-by generators in hospitals, and reserve parachutes. * The light fitting mentioned above might have a safety chain loosely fitted, to catch the light fitting if the support bracket fails. The chain would be an example of standby redundancy. Standby redundancy is often described as a ‘belt &amp; braces’ approach</a:t>
            </a:r>
            <a:endParaRPr/>
          </a:p>
          <a:p>
            <a:pPr indent="0" lvl="0" marL="91440" rtl="0" algn="just">
              <a:lnSpc>
                <a:spcPct val="170000"/>
              </a:lnSpc>
              <a:spcBef>
                <a:spcPts val="1400"/>
              </a:spcBef>
              <a:spcAft>
                <a:spcPts val="0"/>
              </a:spcAft>
              <a:buSzPct val="100000"/>
              <a:buNone/>
            </a:pPr>
            <a:r>
              <a:t/>
            </a:r>
            <a:endParaRPr/>
          </a:p>
          <a:p>
            <a:pPr indent="-117475" lvl="0" marL="91440" rtl="0" algn="just">
              <a:lnSpc>
                <a:spcPct val="170000"/>
              </a:lnSpc>
              <a:spcBef>
                <a:spcPts val="1400"/>
              </a:spcBef>
              <a:spcAft>
                <a:spcPts val="0"/>
              </a:spcAft>
              <a:buSzPct val="100000"/>
              <a:buChar char=" "/>
            </a:pPr>
            <a:r>
              <a:rPr lang="en-US"/>
              <a:t>4) </a:t>
            </a:r>
            <a:r>
              <a:rPr b="1" lang="en-US"/>
              <a:t>Fail-safe design: </a:t>
            </a:r>
            <a:r>
              <a:rPr lang="en-US"/>
              <a:t>Assumes an inherent risk of failure for which the cost of any of the above three strategies would be  prohibitively high. The product or system is designed to drop into a safe condition in the event of partial or total failure. </a:t>
            </a:r>
            <a:endParaRPr/>
          </a:p>
          <a:p>
            <a:pPr indent="0" lvl="0" marL="91440" rtl="0" algn="just">
              <a:lnSpc>
                <a:spcPct val="170000"/>
              </a:lnSpc>
              <a:spcBef>
                <a:spcPts val="1400"/>
              </a:spcBef>
              <a:spcAft>
                <a:spcPts val="0"/>
              </a:spcAft>
              <a:buSzPct val="1000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8"/>
          <p:cNvSpPr txBox="1"/>
          <p:nvPr>
            <p:ph type="title"/>
          </p:nvPr>
        </p:nvSpPr>
        <p:spPr>
          <a:xfrm>
            <a:off x="814197" y="85344"/>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SAFETY CRITICAL DESIGN:</a:t>
            </a:r>
            <a:endParaRPr/>
          </a:p>
        </p:txBody>
      </p:sp>
      <p:sp>
        <p:nvSpPr>
          <p:cNvPr id="1008" name="Google Shape;1008;p88"/>
          <p:cNvSpPr txBox="1"/>
          <p:nvPr>
            <p:ph idx="1" type="body"/>
          </p:nvPr>
        </p:nvSpPr>
        <p:spPr>
          <a:xfrm>
            <a:off x="0" y="1600200"/>
            <a:ext cx="9144000" cy="5257800"/>
          </a:xfrm>
          <a:prstGeom prst="rect">
            <a:avLst/>
          </a:prstGeom>
          <a:noFill/>
          <a:ln>
            <a:noFill/>
          </a:ln>
        </p:spPr>
        <p:txBody>
          <a:bodyPr anchorCtr="0" anchor="t" bIns="45700" lIns="45700" spcFirstLastPara="1" rIns="45700" wrap="square" tIns="45700">
            <a:normAutofit/>
          </a:bodyPr>
          <a:lstStyle/>
          <a:p>
            <a:pPr indent="-91440" lvl="0" marL="91440" rtl="0" algn="just">
              <a:lnSpc>
                <a:spcPct val="170000"/>
              </a:lnSpc>
              <a:spcBef>
                <a:spcPts val="0"/>
              </a:spcBef>
              <a:spcAft>
                <a:spcPts val="0"/>
              </a:spcAft>
              <a:buSzPts val="2000"/>
              <a:buNone/>
            </a:pPr>
            <a:r>
              <a:rPr b="1" lang="en-US"/>
              <a:t>Examples:</a:t>
            </a:r>
            <a:endParaRPr/>
          </a:p>
          <a:p>
            <a:pPr indent="-127000" lvl="0" marL="91440" rtl="0" algn="just">
              <a:lnSpc>
                <a:spcPct val="170000"/>
              </a:lnSpc>
              <a:spcBef>
                <a:spcPts val="1400"/>
              </a:spcBef>
              <a:spcAft>
                <a:spcPts val="0"/>
              </a:spcAft>
              <a:buSzPts val="2000"/>
              <a:buChar char=" "/>
            </a:pPr>
            <a:r>
              <a:rPr lang="en-US"/>
              <a:t>i. The gas supply to a domestic central heating boiler is shut off in the absence of a ‘healthy’ signal from the water pump, flame sensor, water pressure sensor, or exhaust fan. </a:t>
            </a:r>
            <a:endParaRPr/>
          </a:p>
          <a:p>
            <a:pPr indent="-127000" lvl="0" marL="91440" rtl="0" algn="just">
              <a:lnSpc>
                <a:spcPct val="170000"/>
              </a:lnSpc>
              <a:spcBef>
                <a:spcPts val="1400"/>
              </a:spcBef>
              <a:spcAft>
                <a:spcPts val="0"/>
              </a:spcAft>
              <a:buSzPts val="2000"/>
              <a:buChar char=" "/>
            </a:pPr>
            <a:r>
              <a:rPr lang="en-US"/>
              <a:t>ii. Toys can be designed to fracture at pre-determined weak points so as to leave no sharp projections that would injure a child.</a:t>
            </a:r>
            <a:endParaRPr/>
          </a:p>
          <a:p>
            <a:pPr indent="-127000" lvl="0" marL="91440" rtl="0" algn="just">
              <a:lnSpc>
                <a:spcPct val="170000"/>
              </a:lnSpc>
              <a:spcBef>
                <a:spcPts val="1400"/>
              </a:spcBef>
              <a:spcAft>
                <a:spcPts val="0"/>
              </a:spcAft>
              <a:buSzPts val="2000"/>
              <a:buChar char=" "/>
            </a:pPr>
            <a:r>
              <a:rPr lang="en-US"/>
              <a:t>iii. Railway train brakes are released by vacuum, and applied by admitting air. If a brake pipe bursts, the admitted air automatically applies the train brakes.</a:t>
            </a:r>
            <a:endParaRPr/>
          </a:p>
          <a:p>
            <a:pPr indent="0" lvl="0" marL="91440" rtl="0" algn="just">
              <a:lnSpc>
                <a:spcPct val="170000"/>
              </a:lnSpc>
              <a:spcBef>
                <a:spcPts val="1400"/>
              </a:spcBef>
              <a:spcAft>
                <a:spcPts val="0"/>
              </a:spcAft>
              <a:buSzPts val="20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9"/>
          <p:cNvSpPr txBox="1"/>
          <p:nvPr>
            <p:ph type="title"/>
          </p:nvPr>
        </p:nvSpPr>
        <p:spPr>
          <a:xfrm>
            <a:off x="1066800" y="-43434"/>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lang="en-US"/>
              <a:t>DF RECYCLING</a:t>
            </a:r>
            <a:endParaRPr/>
          </a:p>
        </p:txBody>
      </p:sp>
      <p:pic>
        <p:nvPicPr>
          <p:cNvPr id="1014" name="Google Shape;1014;p89"/>
          <p:cNvPicPr preferRelativeResize="0"/>
          <p:nvPr>
            <p:ph idx="1" type="body"/>
          </p:nvPr>
        </p:nvPicPr>
        <p:blipFill rotWithShape="1">
          <a:blip r:embed="rId3">
            <a:alphaModFix/>
          </a:blip>
          <a:srcRect b="0" l="0" r="0" t="0"/>
          <a:stretch/>
        </p:blipFill>
        <p:spPr>
          <a:xfrm>
            <a:off x="381000" y="1471422"/>
            <a:ext cx="8400122" cy="53865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30480" y="13862"/>
            <a:ext cx="9113520"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3600"/>
              <a:buFont typeface="Cambria"/>
              <a:buNone/>
            </a:pPr>
            <a:r>
              <a:rPr lang="en-US" sz="3600"/>
              <a:t>A SERIES OF CONNECTED QFD HOUSES</a:t>
            </a:r>
            <a:endParaRPr/>
          </a:p>
        </p:txBody>
      </p:sp>
      <p:pic>
        <p:nvPicPr>
          <p:cNvPr id="169" name="Google Shape;169;p9"/>
          <p:cNvPicPr preferRelativeResize="0"/>
          <p:nvPr>
            <p:ph idx="1" type="body"/>
          </p:nvPr>
        </p:nvPicPr>
        <p:blipFill rotWithShape="1">
          <a:blip r:embed="rId3">
            <a:alphaModFix/>
          </a:blip>
          <a:srcRect b="0" l="0" r="0" t="0"/>
          <a:stretch/>
        </p:blipFill>
        <p:spPr>
          <a:xfrm>
            <a:off x="0" y="1859976"/>
            <a:ext cx="9063905" cy="44202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0"/>
          <p:cNvSpPr txBox="1"/>
          <p:nvPr>
            <p:ph type="title"/>
          </p:nvPr>
        </p:nvSpPr>
        <p:spPr>
          <a:xfrm>
            <a:off x="926973" y="45720"/>
            <a:ext cx="7290054" cy="1499616"/>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4400"/>
              <a:buFont typeface="Cambria"/>
              <a:buNone/>
            </a:pPr>
            <a:r>
              <a:rPr lang="en-US"/>
              <a:t>WASTE HIERARCHY</a:t>
            </a:r>
            <a:endParaRPr/>
          </a:p>
        </p:txBody>
      </p:sp>
      <p:pic>
        <p:nvPicPr>
          <p:cNvPr id="1020" name="Google Shape;1020;p90"/>
          <p:cNvPicPr preferRelativeResize="0"/>
          <p:nvPr/>
        </p:nvPicPr>
        <p:blipFill rotWithShape="1">
          <a:blip r:embed="rId3">
            <a:alphaModFix/>
          </a:blip>
          <a:srcRect b="0" l="0" r="0" t="0"/>
          <a:stretch/>
        </p:blipFill>
        <p:spPr>
          <a:xfrm>
            <a:off x="0" y="5486400"/>
            <a:ext cx="9144000" cy="1293175"/>
          </a:xfrm>
          <a:prstGeom prst="rect">
            <a:avLst/>
          </a:prstGeom>
          <a:noFill/>
          <a:ln>
            <a:noFill/>
          </a:ln>
        </p:spPr>
      </p:pic>
      <p:pic>
        <p:nvPicPr>
          <p:cNvPr descr="Image result for waste hierarchy&quot;" id="1021" name="Google Shape;1021;p90"/>
          <p:cNvPicPr preferRelativeResize="0"/>
          <p:nvPr/>
        </p:nvPicPr>
        <p:blipFill rotWithShape="1">
          <a:blip r:embed="rId4">
            <a:alphaModFix/>
          </a:blip>
          <a:srcRect b="0" l="0" r="0" t="0"/>
          <a:stretch/>
        </p:blipFill>
        <p:spPr>
          <a:xfrm>
            <a:off x="1300053" y="1600200"/>
            <a:ext cx="6700947"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20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descr="https://thesustainabilityproject.life/wp-content/uploads/2017/09/Zero_Final-e1504873188245-300x238.png" id="1026" name="Google Shape;1026;p91"/>
          <p:cNvPicPr preferRelativeResize="0"/>
          <p:nvPr>
            <p:ph idx="1" type="body"/>
          </p:nvPr>
        </p:nvPicPr>
        <p:blipFill rotWithShape="1">
          <a:blip r:embed="rId3">
            <a:alphaModFix/>
          </a:blip>
          <a:srcRect b="0" l="0" r="0" t="0"/>
          <a:stretch/>
        </p:blipFill>
        <p:spPr>
          <a:xfrm>
            <a:off x="0" y="254001"/>
            <a:ext cx="3809999" cy="3022599"/>
          </a:xfrm>
          <a:prstGeom prst="rect">
            <a:avLst/>
          </a:prstGeom>
          <a:noFill/>
          <a:ln>
            <a:noFill/>
          </a:ln>
        </p:spPr>
      </p:pic>
      <p:sp>
        <p:nvSpPr>
          <p:cNvPr id="1027" name="Google Shape;1027;p91"/>
          <p:cNvSpPr/>
          <p:nvPr/>
        </p:nvSpPr>
        <p:spPr>
          <a:xfrm>
            <a:off x="3886199" y="580072"/>
            <a:ext cx="5257801" cy="203132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1. Reduce: The amount of waste produced</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“Is this a need or a want?”.</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How long do you foresee yourself using the item? </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Will it truly add value in your life? </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Are there any other alternative eco products?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1028" name="Google Shape;1028;p91"/>
          <p:cNvSpPr/>
          <p:nvPr/>
        </p:nvSpPr>
        <p:spPr>
          <a:xfrm>
            <a:off x="3886201" y="2667000"/>
            <a:ext cx="5257800" cy="175432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2. Reuse: Materials as much as possible</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“Waste nothing, use everything”</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 Reconsider if the item can be reused for any other purposes!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1029" name="Google Shape;1029;p91"/>
          <p:cNvSpPr/>
          <p:nvPr/>
        </p:nvSpPr>
        <p:spPr>
          <a:xfrm>
            <a:off x="3886200" y="4473476"/>
            <a:ext cx="5257800" cy="230832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3. Recycle: Everything you can</a:t>
            </a:r>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Recycling saves </a:t>
            </a:r>
            <a:r>
              <a:rPr b="1" lang="en-US" sz="1800">
                <a:solidFill>
                  <a:schemeClr val="dk1"/>
                </a:solidFill>
                <a:latin typeface="Cambria"/>
                <a:ea typeface="Cambria"/>
                <a:cs typeface="Cambria"/>
                <a:sym typeface="Cambria"/>
              </a:rPr>
              <a:t>scarce resources </a:t>
            </a:r>
            <a:r>
              <a:rPr lang="en-US" sz="1800">
                <a:solidFill>
                  <a:schemeClr val="dk1"/>
                </a:solidFill>
                <a:latin typeface="Cambria"/>
                <a:ea typeface="Cambria"/>
                <a:cs typeface="Cambria"/>
                <a:sym typeface="Cambria"/>
              </a:rPr>
              <a:t>and enables us to use a raw material that would otherwise be landfilled.</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Products made from recycled material have a considerably </a:t>
            </a:r>
            <a:r>
              <a:rPr b="1" lang="en-US" sz="1800">
                <a:solidFill>
                  <a:schemeClr val="dk1"/>
                </a:solidFill>
                <a:latin typeface="Cambria"/>
                <a:ea typeface="Cambria"/>
                <a:cs typeface="Cambria"/>
                <a:sym typeface="Cambria"/>
              </a:rPr>
              <a:t>lower carbon footprint </a:t>
            </a:r>
            <a:r>
              <a:rPr lang="en-US" sz="1800">
                <a:solidFill>
                  <a:schemeClr val="dk1"/>
                </a:solidFill>
                <a:latin typeface="Cambria"/>
                <a:ea typeface="Cambria"/>
                <a:cs typeface="Cambria"/>
                <a:sym typeface="Cambria"/>
              </a:rPr>
              <a:t>than those produced from virgin materials.</a:t>
            </a:r>
            <a:endParaRPr/>
          </a:p>
        </p:txBody>
      </p:sp>
      <p:sp>
        <p:nvSpPr>
          <p:cNvPr id="1030" name="Google Shape;1030;p91"/>
          <p:cNvSpPr/>
          <p:nvPr/>
        </p:nvSpPr>
        <p:spPr>
          <a:xfrm>
            <a:off x="0" y="3505200"/>
            <a:ext cx="3886200" cy="175432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4. Recover: Energy from waste</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Recovery of energy from waste is a novel concept </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Garbage to Biofuel</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Solid waste to Electricty</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t/>
            </a:r>
            <a:endParaRPr b="1" sz="1800">
              <a:solidFill>
                <a:schemeClr val="dk1"/>
              </a:solidFill>
              <a:latin typeface="Cambria"/>
              <a:ea typeface="Cambria"/>
              <a:cs typeface="Cambria"/>
              <a:sym typeface="Cambria"/>
            </a:endParaRPr>
          </a:p>
        </p:txBody>
      </p:sp>
      <p:sp>
        <p:nvSpPr>
          <p:cNvPr id="1031" name="Google Shape;1031;p91"/>
          <p:cNvSpPr/>
          <p:nvPr/>
        </p:nvSpPr>
        <p:spPr>
          <a:xfrm>
            <a:off x="0" y="5380672"/>
            <a:ext cx="3886200" cy="147732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5. Landfill: </a:t>
            </a:r>
            <a:r>
              <a:rPr lang="en-US" sz="1800">
                <a:solidFill>
                  <a:schemeClr val="dk1"/>
                </a:solidFill>
                <a:latin typeface="Cambria"/>
                <a:ea typeface="Cambria"/>
                <a:cs typeface="Cambria"/>
                <a:sym typeface="Cambria"/>
              </a:rPr>
              <a:t>The  last choice. </a:t>
            </a:r>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Unless you really cannot practice the 4 levels of the hierarchy aforementioned, then it will end up in the landfill.</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descr="https://upload.wikimedia.org/wikipedia/commons/thumb/5/5b/Waste_hierarchy_rect-en.svg/800px-Waste_hierarchy_rect-en.svg.png" id="1036" name="Google Shape;1036;p92"/>
          <p:cNvPicPr preferRelativeResize="0"/>
          <p:nvPr>
            <p:ph idx="1" type="body"/>
          </p:nvPr>
        </p:nvPicPr>
        <p:blipFill rotWithShape="1">
          <a:blip r:embed="rId3">
            <a:alphaModFix/>
          </a:blip>
          <a:srcRect b="0" l="0" r="0" t="0"/>
          <a:stretch/>
        </p:blipFill>
        <p:spPr>
          <a:xfrm>
            <a:off x="1524000" y="1"/>
            <a:ext cx="5867400" cy="685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3"/>
          <p:cNvSpPr txBox="1"/>
          <p:nvPr>
            <p:ph type="title"/>
          </p:nvPr>
        </p:nvSpPr>
        <p:spPr>
          <a:xfrm>
            <a:off x="661416" y="-15240"/>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RECYCLING MATERIALS</a:t>
            </a:r>
            <a:endParaRPr/>
          </a:p>
        </p:txBody>
      </p:sp>
      <p:pic>
        <p:nvPicPr>
          <p:cNvPr id="1042" name="Google Shape;1042;p93"/>
          <p:cNvPicPr preferRelativeResize="0"/>
          <p:nvPr>
            <p:ph idx="1" type="body"/>
          </p:nvPr>
        </p:nvPicPr>
        <p:blipFill rotWithShape="1">
          <a:blip r:embed="rId3">
            <a:alphaModFix/>
          </a:blip>
          <a:srcRect b="0" l="0" r="0" t="0"/>
          <a:stretch/>
        </p:blipFill>
        <p:spPr>
          <a:xfrm>
            <a:off x="121920" y="1447800"/>
            <a:ext cx="4800600" cy="2880360"/>
          </a:xfrm>
          <a:prstGeom prst="rect">
            <a:avLst/>
          </a:prstGeom>
          <a:noFill/>
          <a:ln>
            <a:noFill/>
          </a:ln>
        </p:spPr>
      </p:pic>
      <p:pic>
        <p:nvPicPr>
          <p:cNvPr id="1043" name="Google Shape;1043;p93"/>
          <p:cNvPicPr preferRelativeResize="0"/>
          <p:nvPr/>
        </p:nvPicPr>
        <p:blipFill rotWithShape="1">
          <a:blip r:embed="rId4">
            <a:alphaModFix/>
          </a:blip>
          <a:srcRect b="0" l="0" r="0" t="0"/>
          <a:stretch/>
        </p:blipFill>
        <p:spPr>
          <a:xfrm>
            <a:off x="6751320" y="990600"/>
            <a:ext cx="2286000" cy="2247741"/>
          </a:xfrm>
          <a:prstGeom prst="rect">
            <a:avLst/>
          </a:prstGeom>
          <a:noFill/>
          <a:ln>
            <a:noFill/>
          </a:ln>
        </p:spPr>
      </p:pic>
      <p:pic>
        <p:nvPicPr>
          <p:cNvPr id="1044" name="Google Shape;1044;p93"/>
          <p:cNvPicPr preferRelativeResize="0"/>
          <p:nvPr/>
        </p:nvPicPr>
        <p:blipFill rotWithShape="1">
          <a:blip r:embed="rId5">
            <a:alphaModFix/>
          </a:blip>
          <a:srcRect b="0" l="0" r="0" t="0"/>
          <a:stretch/>
        </p:blipFill>
        <p:spPr>
          <a:xfrm>
            <a:off x="6911340" y="3429000"/>
            <a:ext cx="2080260" cy="2133600"/>
          </a:xfrm>
          <a:prstGeom prst="rect">
            <a:avLst/>
          </a:prstGeom>
          <a:noFill/>
          <a:ln>
            <a:noFill/>
          </a:ln>
        </p:spPr>
      </p:pic>
      <p:pic>
        <p:nvPicPr>
          <p:cNvPr id="1045" name="Google Shape;1045;p93"/>
          <p:cNvPicPr preferRelativeResize="0"/>
          <p:nvPr/>
        </p:nvPicPr>
        <p:blipFill rotWithShape="1">
          <a:blip r:embed="rId6">
            <a:alphaModFix/>
          </a:blip>
          <a:srcRect b="0" l="0" r="0" t="0"/>
          <a:stretch/>
        </p:blipFill>
        <p:spPr>
          <a:xfrm>
            <a:off x="76200" y="4343400"/>
            <a:ext cx="2438400" cy="2438400"/>
          </a:xfrm>
          <a:prstGeom prst="rect">
            <a:avLst/>
          </a:prstGeom>
          <a:noFill/>
          <a:ln>
            <a:noFill/>
          </a:ln>
        </p:spPr>
      </p:pic>
      <p:pic>
        <p:nvPicPr>
          <p:cNvPr id="1046" name="Google Shape;1046;p93"/>
          <p:cNvPicPr preferRelativeResize="0"/>
          <p:nvPr/>
        </p:nvPicPr>
        <p:blipFill rotWithShape="1">
          <a:blip r:embed="rId7">
            <a:alphaModFix/>
          </a:blip>
          <a:srcRect b="0" l="0" r="0" t="0"/>
          <a:stretch/>
        </p:blipFill>
        <p:spPr>
          <a:xfrm>
            <a:off x="2667000" y="4343400"/>
            <a:ext cx="2276475" cy="21907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4"/>
          <p:cNvSpPr txBox="1"/>
          <p:nvPr>
            <p:ph type="title"/>
          </p:nvPr>
        </p:nvSpPr>
        <p:spPr>
          <a:xfrm>
            <a:off x="381000" y="76200"/>
            <a:ext cx="8153400" cy="990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PAPER</a:t>
            </a:r>
            <a:endParaRPr/>
          </a:p>
        </p:txBody>
      </p:sp>
      <p:pic>
        <p:nvPicPr>
          <p:cNvPr id="1052" name="Google Shape;1052;p94"/>
          <p:cNvPicPr preferRelativeResize="0"/>
          <p:nvPr>
            <p:ph idx="1" type="body"/>
          </p:nvPr>
        </p:nvPicPr>
        <p:blipFill rotWithShape="1">
          <a:blip r:embed="rId3">
            <a:alphaModFix/>
          </a:blip>
          <a:srcRect b="0" l="0" r="0" t="0"/>
          <a:stretch/>
        </p:blipFill>
        <p:spPr>
          <a:xfrm>
            <a:off x="228600" y="1143000"/>
            <a:ext cx="2594219" cy="2686050"/>
          </a:xfrm>
          <a:prstGeom prst="rect">
            <a:avLst/>
          </a:prstGeom>
          <a:noFill/>
          <a:ln>
            <a:noFill/>
          </a:ln>
        </p:spPr>
      </p:pic>
      <p:pic>
        <p:nvPicPr>
          <p:cNvPr id="1053" name="Google Shape;1053;p94"/>
          <p:cNvPicPr preferRelativeResize="0"/>
          <p:nvPr/>
        </p:nvPicPr>
        <p:blipFill rotWithShape="1">
          <a:blip r:embed="rId4">
            <a:alphaModFix/>
          </a:blip>
          <a:srcRect b="0" l="0" r="0" t="0"/>
          <a:stretch/>
        </p:blipFill>
        <p:spPr>
          <a:xfrm>
            <a:off x="0" y="3971925"/>
            <a:ext cx="5953125" cy="2886075"/>
          </a:xfrm>
          <a:prstGeom prst="rect">
            <a:avLst/>
          </a:prstGeom>
          <a:noFill/>
          <a:ln>
            <a:noFill/>
          </a:ln>
        </p:spPr>
      </p:pic>
      <p:pic>
        <p:nvPicPr>
          <p:cNvPr id="1054" name="Google Shape;1054;p94"/>
          <p:cNvPicPr preferRelativeResize="0"/>
          <p:nvPr/>
        </p:nvPicPr>
        <p:blipFill rotWithShape="1">
          <a:blip r:embed="rId5">
            <a:alphaModFix/>
          </a:blip>
          <a:srcRect b="0" l="0" r="0" t="0"/>
          <a:stretch/>
        </p:blipFill>
        <p:spPr>
          <a:xfrm>
            <a:off x="3276600" y="685800"/>
            <a:ext cx="5867400" cy="339039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95"/>
          <p:cNvPicPr preferRelativeResize="0"/>
          <p:nvPr>
            <p:ph idx="1" type="body"/>
          </p:nvPr>
        </p:nvPicPr>
        <p:blipFill rotWithShape="1">
          <a:blip r:embed="rId3">
            <a:alphaModFix/>
          </a:blip>
          <a:srcRect b="0" l="0" r="0" t="0"/>
          <a:stretch/>
        </p:blipFill>
        <p:spPr>
          <a:xfrm>
            <a:off x="0" y="367587"/>
            <a:ext cx="9144000" cy="6122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96"/>
          <p:cNvSpPr txBox="1"/>
          <p:nvPr>
            <p:ph type="title"/>
          </p:nvPr>
        </p:nvSpPr>
        <p:spPr>
          <a:xfrm>
            <a:off x="456873" y="0"/>
            <a:ext cx="7290054" cy="933451"/>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PLASTIC &amp; PET</a:t>
            </a:r>
            <a:endParaRPr/>
          </a:p>
        </p:txBody>
      </p:sp>
      <p:pic>
        <p:nvPicPr>
          <p:cNvPr id="1065" name="Google Shape;1065;p96"/>
          <p:cNvPicPr preferRelativeResize="0"/>
          <p:nvPr>
            <p:ph idx="1" type="body"/>
          </p:nvPr>
        </p:nvPicPr>
        <p:blipFill rotWithShape="1">
          <a:blip r:embed="rId3">
            <a:alphaModFix/>
          </a:blip>
          <a:srcRect b="0" l="0" r="0" t="0"/>
          <a:stretch/>
        </p:blipFill>
        <p:spPr>
          <a:xfrm>
            <a:off x="0" y="1295401"/>
            <a:ext cx="3124200" cy="2985552"/>
          </a:xfrm>
          <a:prstGeom prst="rect">
            <a:avLst/>
          </a:prstGeom>
          <a:noFill/>
          <a:ln>
            <a:noFill/>
          </a:ln>
        </p:spPr>
      </p:pic>
      <p:pic>
        <p:nvPicPr>
          <p:cNvPr id="1066" name="Google Shape;1066;p96"/>
          <p:cNvPicPr preferRelativeResize="0"/>
          <p:nvPr/>
        </p:nvPicPr>
        <p:blipFill rotWithShape="1">
          <a:blip r:embed="rId4">
            <a:alphaModFix/>
          </a:blip>
          <a:srcRect b="0" l="0" r="0" t="0"/>
          <a:stretch/>
        </p:blipFill>
        <p:spPr>
          <a:xfrm>
            <a:off x="4101900" y="533400"/>
            <a:ext cx="5042100" cy="3733800"/>
          </a:xfrm>
          <a:prstGeom prst="rect">
            <a:avLst/>
          </a:prstGeom>
          <a:noFill/>
          <a:ln>
            <a:noFill/>
          </a:ln>
        </p:spPr>
      </p:pic>
      <p:pic>
        <p:nvPicPr>
          <p:cNvPr id="1067" name="Google Shape;1067;p96"/>
          <p:cNvPicPr preferRelativeResize="0"/>
          <p:nvPr/>
        </p:nvPicPr>
        <p:blipFill rotWithShape="1">
          <a:blip r:embed="rId5">
            <a:alphaModFix/>
          </a:blip>
          <a:srcRect b="0" l="0" r="0" t="0"/>
          <a:stretch/>
        </p:blipFill>
        <p:spPr>
          <a:xfrm>
            <a:off x="0" y="4420510"/>
            <a:ext cx="4343400" cy="2437490"/>
          </a:xfrm>
          <a:prstGeom prst="rect">
            <a:avLst/>
          </a:prstGeom>
          <a:noFill/>
          <a:ln>
            <a:noFill/>
          </a:ln>
        </p:spPr>
      </p:pic>
      <p:pic>
        <p:nvPicPr>
          <p:cNvPr id="1068" name="Google Shape;1068;p96"/>
          <p:cNvPicPr preferRelativeResize="0"/>
          <p:nvPr/>
        </p:nvPicPr>
        <p:blipFill rotWithShape="1">
          <a:blip r:embed="rId6">
            <a:alphaModFix/>
          </a:blip>
          <a:srcRect b="0" l="0" r="0" t="0"/>
          <a:stretch/>
        </p:blipFill>
        <p:spPr>
          <a:xfrm>
            <a:off x="4572000" y="4619625"/>
            <a:ext cx="2286000" cy="2238375"/>
          </a:xfrm>
          <a:prstGeom prst="rect">
            <a:avLst/>
          </a:prstGeom>
          <a:noFill/>
          <a:ln>
            <a:noFill/>
          </a:ln>
        </p:spPr>
      </p:pic>
      <p:pic>
        <p:nvPicPr>
          <p:cNvPr id="1069" name="Google Shape;1069;p96"/>
          <p:cNvPicPr preferRelativeResize="0"/>
          <p:nvPr/>
        </p:nvPicPr>
        <p:blipFill rotWithShape="1">
          <a:blip r:embed="rId7">
            <a:alphaModFix/>
          </a:blip>
          <a:srcRect b="0" l="0" r="0" t="0"/>
          <a:stretch/>
        </p:blipFill>
        <p:spPr>
          <a:xfrm>
            <a:off x="6886575" y="4629150"/>
            <a:ext cx="2257425" cy="2228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97"/>
          <p:cNvSpPr txBox="1"/>
          <p:nvPr>
            <p:ph type="title"/>
          </p:nvPr>
        </p:nvSpPr>
        <p:spPr>
          <a:xfrm>
            <a:off x="762000" y="0"/>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Cambria"/>
              <a:buNone/>
            </a:pPr>
            <a:r>
              <a:rPr lang="en-US"/>
              <a:t>PVC</a:t>
            </a:r>
            <a:endParaRPr/>
          </a:p>
        </p:txBody>
      </p:sp>
      <p:pic>
        <p:nvPicPr>
          <p:cNvPr id="1075" name="Google Shape;1075;p97"/>
          <p:cNvPicPr preferRelativeResize="0"/>
          <p:nvPr>
            <p:ph idx="1" type="body"/>
          </p:nvPr>
        </p:nvPicPr>
        <p:blipFill rotWithShape="1">
          <a:blip r:embed="rId3">
            <a:alphaModFix/>
          </a:blip>
          <a:srcRect b="0" l="0" r="0" t="0"/>
          <a:stretch/>
        </p:blipFill>
        <p:spPr>
          <a:xfrm>
            <a:off x="228600" y="1219200"/>
            <a:ext cx="2266950" cy="2133600"/>
          </a:xfrm>
          <a:prstGeom prst="rect">
            <a:avLst/>
          </a:prstGeom>
          <a:noFill/>
          <a:ln>
            <a:noFill/>
          </a:ln>
        </p:spPr>
      </p:pic>
      <p:pic>
        <p:nvPicPr>
          <p:cNvPr id="1076" name="Google Shape;1076;p97"/>
          <p:cNvPicPr preferRelativeResize="0"/>
          <p:nvPr/>
        </p:nvPicPr>
        <p:blipFill rotWithShape="1">
          <a:blip r:embed="rId4">
            <a:alphaModFix/>
          </a:blip>
          <a:srcRect b="0" l="0" r="0" t="0"/>
          <a:stretch/>
        </p:blipFill>
        <p:spPr>
          <a:xfrm>
            <a:off x="304800" y="3457575"/>
            <a:ext cx="2009775" cy="3400425"/>
          </a:xfrm>
          <a:prstGeom prst="rect">
            <a:avLst/>
          </a:prstGeom>
          <a:noFill/>
          <a:ln>
            <a:noFill/>
          </a:ln>
        </p:spPr>
      </p:pic>
      <p:pic>
        <p:nvPicPr>
          <p:cNvPr id="1077" name="Google Shape;1077;p97"/>
          <p:cNvPicPr preferRelativeResize="0"/>
          <p:nvPr/>
        </p:nvPicPr>
        <p:blipFill rotWithShape="1">
          <a:blip r:embed="rId5">
            <a:alphaModFix/>
          </a:blip>
          <a:srcRect b="0" l="0" r="0" t="0"/>
          <a:stretch/>
        </p:blipFill>
        <p:spPr>
          <a:xfrm>
            <a:off x="2971800" y="1219200"/>
            <a:ext cx="2371725" cy="2133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8"/>
          <p:cNvSpPr txBox="1"/>
          <p:nvPr>
            <p:ph type="title"/>
          </p:nvPr>
        </p:nvSpPr>
        <p:spPr>
          <a:xfrm>
            <a:off x="533400" y="152399"/>
            <a:ext cx="8610600" cy="765837"/>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0C0C0C"/>
              </a:buClr>
              <a:buSzPts val="3600"/>
              <a:buFont typeface="Cambria"/>
              <a:buNone/>
            </a:pPr>
            <a:r>
              <a:rPr lang="en-US" sz="3600" cap="none">
                <a:latin typeface="Cambria"/>
                <a:ea typeface="Cambria"/>
                <a:cs typeface="Cambria"/>
                <a:sym typeface="Cambria"/>
              </a:rPr>
              <a:t>Design For Delayed Differentiation</a:t>
            </a:r>
            <a:endParaRPr/>
          </a:p>
        </p:txBody>
      </p:sp>
      <p:sp>
        <p:nvSpPr>
          <p:cNvPr id="1083" name="Google Shape;1083;p9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Case Study</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Paint - AP</a:t>
            </a:r>
            <a:endParaRPr/>
          </a:p>
          <a:p>
            <a:pPr indent="-127000" lvl="0" marL="91440" rtl="0" algn="l">
              <a:lnSpc>
                <a:spcPct val="90000"/>
              </a:lnSpc>
              <a:spcBef>
                <a:spcPts val="1400"/>
              </a:spcBef>
              <a:spcAft>
                <a:spcPts val="0"/>
              </a:spcAft>
              <a:buSzPts val="2000"/>
              <a:buChar char=" "/>
            </a:pPr>
            <a:r>
              <a:rPr lang="en-US"/>
              <a:t>Apparel - UCB</a:t>
            </a:r>
            <a:endParaRPr/>
          </a:p>
          <a:p>
            <a:pPr indent="-127000" lvl="0" marL="91440" rtl="0" algn="l">
              <a:lnSpc>
                <a:spcPct val="90000"/>
              </a:lnSpc>
              <a:spcBef>
                <a:spcPts val="1400"/>
              </a:spcBef>
              <a:spcAft>
                <a:spcPts val="0"/>
              </a:spcAft>
              <a:buSzPts val="2000"/>
              <a:buChar char=" "/>
            </a:pPr>
            <a:r>
              <a:rPr lang="en-US"/>
              <a:t>Automobiles </a:t>
            </a:r>
            <a:endParaRPr/>
          </a:p>
        </p:txBody>
      </p:sp>
      <p:pic>
        <p:nvPicPr>
          <p:cNvPr id="1084" name="Google Shape;1084;p98"/>
          <p:cNvPicPr preferRelativeResize="0"/>
          <p:nvPr/>
        </p:nvPicPr>
        <p:blipFill rotWithShape="1">
          <a:blip r:embed="rId3">
            <a:alphaModFix/>
          </a:blip>
          <a:srcRect b="0" l="0" r="0" t="0"/>
          <a:stretch/>
        </p:blipFill>
        <p:spPr>
          <a:xfrm>
            <a:off x="0" y="4415763"/>
            <a:ext cx="9144000" cy="2442237"/>
          </a:xfrm>
          <a:prstGeom prst="rect">
            <a:avLst/>
          </a:prstGeom>
          <a:noFill/>
          <a:ln>
            <a:noFill/>
          </a:ln>
        </p:spPr>
      </p:pic>
      <p:pic>
        <p:nvPicPr>
          <p:cNvPr descr="Image result for basic colour combination&quot;" id="1085" name="Google Shape;1085;p98"/>
          <p:cNvPicPr preferRelativeResize="0"/>
          <p:nvPr/>
        </p:nvPicPr>
        <p:blipFill rotWithShape="1">
          <a:blip r:embed="rId4">
            <a:alphaModFix/>
          </a:blip>
          <a:srcRect b="0" l="0" r="0" t="0"/>
          <a:stretch/>
        </p:blipFill>
        <p:spPr>
          <a:xfrm>
            <a:off x="5715000" y="990600"/>
            <a:ext cx="3232149" cy="3352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9"/>
          <p:cNvSpPr txBox="1"/>
          <p:nvPr>
            <p:ph type="title"/>
          </p:nvPr>
        </p:nvSpPr>
        <p:spPr>
          <a:xfrm>
            <a:off x="0" y="152400"/>
            <a:ext cx="3962400" cy="9906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3600"/>
              <a:buFont typeface="Cambria"/>
              <a:buNone/>
            </a:pPr>
            <a:r>
              <a:rPr lang="en-US" sz="3600">
                <a:solidFill>
                  <a:schemeClr val="dk1"/>
                </a:solidFill>
              </a:rPr>
              <a:t>DESIGN FOR LOGISTICS</a:t>
            </a:r>
            <a:endParaRPr/>
          </a:p>
        </p:txBody>
      </p:sp>
      <p:sp>
        <p:nvSpPr>
          <p:cNvPr id="1091" name="Google Shape;1091;p99"/>
          <p:cNvSpPr txBox="1"/>
          <p:nvPr>
            <p:ph idx="1" type="body"/>
          </p:nvPr>
        </p:nvSpPr>
        <p:spPr>
          <a:xfrm>
            <a:off x="0" y="1524000"/>
            <a:ext cx="5486400" cy="2362200"/>
          </a:xfrm>
          <a:prstGeom prst="rect">
            <a:avLst/>
          </a:prstGeom>
          <a:noFill/>
          <a:ln>
            <a:noFill/>
          </a:ln>
        </p:spPr>
        <p:txBody>
          <a:bodyPr anchorCtr="0" anchor="t" bIns="45700" lIns="45700" spcFirstLastPara="1" rIns="45700" wrap="square" tIns="45700">
            <a:normAutofit lnSpcReduction="10000"/>
          </a:bodyPr>
          <a:lstStyle/>
          <a:p>
            <a:pPr indent="-114300" lvl="0" marL="91440" rtl="0" algn="l">
              <a:lnSpc>
                <a:spcPct val="90000"/>
              </a:lnSpc>
              <a:spcBef>
                <a:spcPts val="0"/>
              </a:spcBef>
              <a:spcAft>
                <a:spcPts val="0"/>
              </a:spcAft>
              <a:buSzPts val="1800"/>
              <a:buChar char=" "/>
            </a:pPr>
            <a:r>
              <a:rPr lang="en-US" sz="1800">
                <a:latin typeface="Cambria"/>
                <a:ea typeface="Cambria"/>
                <a:cs typeface="Cambria"/>
                <a:sym typeface="Cambria"/>
              </a:rPr>
              <a:t>Case Study</a:t>
            </a:r>
            <a:endParaRPr/>
          </a:p>
          <a:p>
            <a:pPr indent="0" lvl="0" marL="91440" rtl="0" algn="l">
              <a:lnSpc>
                <a:spcPct val="90000"/>
              </a:lnSpc>
              <a:spcBef>
                <a:spcPts val="1400"/>
              </a:spcBef>
              <a:spcAft>
                <a:spcPts val="0"/>
              </a:spcAft>
              <a:buSzPts val="1800"/>
              <a:buNone/>
            </a:pPr>
            <a:r>
              <a:t/>
            </a:r>
            <a:endParaRPr sz="1800">
              <a:latin typeface="Cambria"/>
              <a:ea typeface="Cambria"/>
              <a:cs typeface="Cambria"/>
              <a:sym typeface="Cambria"/>
            </a:endParaRPr>
          </a:p>
          <a:p>
            <a:pPr indent="-114300" lvl="0" marL="91440" rtl="0" algn="l">
              <a:lnSpc>
                <a:spcPct val="90000"/>
              </a:lnSpc>
              <a:spcBef>
                <a:spcPts val="1400"/>
              </a:spcBef>
              <a:spcAft>
                <a:spcPts val="0"/>
              </a:spcAft>
              <a:buSzPts val="1800"/>
              <a:buChar char=" "/>
            </a:pPr>
            <a:r>
              <a:rPr lang="en-US" sz="1800">
                <a:latin typeface="Cambria"/>
                <a:ea typeface="Cambria"/>
                <a:cs typeface="Cambria"/>
                <a:sym typeface="Cambria"/>
              </a:rPr>
              <a:t>Line Haul Cost</a:t>
            </a:r>
            <a:endParaRPr/>
          </a:p>
          <a:p>
            <a:pPr indent="-114300" lvl="0" marL="91440" rtl="0" algn="l">
              <a:lnSpc>
                <a:spcPct val="90000"/>
              </a:lnSpc>
              <a:spcBef>
                <a:spcPts val="1400"/>
              </a:spcBef>
              <a:spcAft>
                <a:spcPts val="0"/>
              </a:spcAft>
              <a:buSzPts val="1800"/>
              <a:buChar char=" "/>
            </a:pPr>
            <a:r>
              <a:rPr lang="en-US" sz="1800">
                <a:latin typeface="Cambria"/>
                <a:ea typeface="Cambria"/>
                <a:cs typeface="Cambria"/>
                <a:sym typeface="Cambria"/>
              </a:rPr>
              <a:t>Laid Down Cost</a:t>
            </a:r>
            <a:endParaRPr/>
          </a:p>
          <a:p>
            <a:pPr indent="-114300" lvl="0" marL="91440" rtl="0" algn="l">
              <a:lnSpc>
                <a:spcPct val="90000"/>
              </a:lnSpc>
              <a:spcBef>
                <a:spcPts val="1400"/>
              </a:spcBef>
              <a:spcAft>
                <a:spcPts val="0"/>
              </a:spcAft>
              <a:buSzPts val="1800"/>
              <a:buChar char=" "/>
            </a:pPr>
            <a:r>
              <a:rPr lang="en-US" sz="1800">
                <a:latin typeface="Cambria"/>
                <a:ea typeface="Cambria"/>
                <a:cs typeface="Cambria"/>
                <a:sym typeface="Cambria"/>
              </a:rPr>
              <a:t>Unassembled vs Assembled Products</a:t>
            </a:r>
            <a:endParaRPr/>
          </a:p>
          <a:p>
            <a:pPr indent="-114300" lvl="0" marL="91440" rtl="0" algn="l">
              <a:lnSpc>
                <a:spcPct val="90000"/>
              </a:lnSpc>
              <a:spcBef>
                <a:spcPts val="1400"/>
              </a:spcBef>
              <a:spcAft>
                <a:spcPts val="0"/>
              </a:spcAft>
              <a:buSzPts val="1800"/>
              <a:buChar char=" "/>
            </a:pPr>
            <a:r>
              <a:rPr lang="en-US" sz="1800">
                <a:latin typeface="Cambria"/>
                <a:ea typeface="Cambria"/>
                <a:cs typeface="Cambria"/>
                <a:sym typeface="Cambria"/>
              </a:rPr>
              <a:t>Density</a:t>
            </a:r>
            <a:endParaRPr/>
          </a:p>
          <a:p>
            <a:pPr indent="0" lvl="0" marL="91440" rtl="0" algn="l">
              <a:lnSpc>
                <a:spcPct val="90000"/>
              </a:lnSpc>
              <a:spcBef>
                <a:spcPts val="1400"/>
              </a:spcBef>
              <a:spcAft>
                <a:spcPts val="0"/>
              </a:spcAft>
              <a:buSzPts val="1800"/>
              <a:buNone/>
            </a:pPr>
            <a:r>
              <a:t/>
            </a:r>
            <a:endParaRPr sz="1800">
              <a:latin typeface="Cambria"/>
              <a:ea typeface="Cambria"/>
              <a:cs typeface="Cambria"/>
              <a:sym typeface="Cambria"/>
            </a:endParaRPr>
          </a:p>
        </p:txBody>
      </p:sp>
      <p:pic>
        <p:nvPicPr>
          <p:cNvPr descr="Image result for length of windmill blades&quot;" id="1092" name="Google Shape;1092;p99"/>
          <p:cNvPicPr preferRelativeResize="0"/>
          <p:nvPr/>
        </p:nvPicPr>
        <p:blipFill rotWithShape="1">
          <a:blip r:embed="rId3">
            <a:alphaModFix/>
          </a:blip>
          <a:srcRect b="0" l="0" r="0" t="0"/>
          <a:stretch/>
        </p:blipFill>
        <p:spPr>
          <a:xfrm>
            <a:off x="1" y="4114800"/>
            <a:ext cx="5073160" cy="2743200"/>
          </a:xfrm>
          <a:prstGeom prst="rect">
            <a:avLst/>
          </a:prstGeom>
          <a:noFill/>
          <a:ln>
            <a:noFill/>
          </a:ln>
        </p:spPr>
      </p:pic>
      <p:pic>
        <p:nvPicPr>
          <p:cNvPr descr="Image result for length of windmill blades&quot;" id="1093" name="Google Shape;1093;p99"/>
          <p:cNvPicPr preferRelativeResize="0"/>
          <p:nvPr/>
        </p:nvPicPr>
        <p:blipFill rotWithShape="1">
          <a:blip r:embed="rId4">
            <a:alphaModFix/>
          </a:blip>
          <a:srcRect b="0" l="0" r="0" t="0"/>
          <a:stretch/>
        </p:blipFill>
        <p:spPr>
          <a:xfrm>
            <a:off x="5105400" y="3733800"/>
            <a:ext cx="3962400" cy="2971800"/>
          </a:xfrm>
          <a:prstGeom prst="rect">
            <a:avLst/>
          </a:prstGeom>
          <a:noFill/>
          <a:ln>
            <a:noFill/>
          </a:ln>
        </p:spPr>
      </p:pic>
      <p:pic>
        <p:nvPicPr>
          <p:cNvPr descr="Image result for transporting windmill blades in india&quot;" id="1094" name="Google Shape;1094;p99"/>
          <p:cNvPicPr preferRelativeResize="0"/>
          <p:nvPr/>
        </p:nvPicPr>
        <p:blipFill rotWithShape="1">
          <a:blip r:embed="rId5">
            <a:alphaModFix/>
          </a:blip>
          <a:srcRect b="0" l="0" r="0" t="0"/>
          <a:stretch/>
        </p:blipFill>
        <p:spPr>
          <a:xfrm>
            <a:off x="4176891" y="152400"/>
            <a:ext cx="4967109" cy="335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admin</dc:creator>
</cp:coreProperties>
</file>